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14"/>
  </p:notesMasterIdLst>
  <p:sldIdLst>
    <p:sldId id="256" r:id="rId2"/>
    <p:sldId id="257" r:id="rId3"/>
    <p:sldId id="267" r:id="rId4"/>
    <p:sldId id="266" r:id="rId5"/>
    <p:sldId id="258" r:id="rId6"/>
    <p:sldId id="259"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90" autoAdjust="0"/>
  </p:normalViewPr>
  <p:slideViewPr>
    <p:cSldViewPr snapToGrid="0">
      <p:cViewPr varScale="1">
        <p:scale>
          <a:sx n="81" d="100"/>
          <a:sy n="81" d="100"/>
        </p:scale>
        <p:origin x="70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0180C-4235-42BD-A5DF-D283ED87909B}" type="datetimeFigureOut">
              <a:rPr lang="en-IN" smtClean="0"/>
              <a:t>11-12-2021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37FC3-28B0-44C8-9FF1-4C777549A66A}" type="slidenum">
              <a:rPr lang="en-IN" smtClean="0"/>
              <a:t>‹#›</a:t>
            </a:fld>
            <a:endParaRPr lang="en-IN"/>
          </a:p>
        </p:txBody>
      </p:sp>
    </p:spTree>
    <p:extLst>
      <p:ext uri="{BB962C8B-B14F-4D97-AF65-F5344CB8AC3E}">
        <p14:creationId xmlns:p14="http://schemas.microsoft.com/office/powerpoint/2010/main" val="2320540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4103B9-5A85-4110-BD8A-52530CB785B2}" type="datetime1">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965142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F478E7-4943-4AF5-8799-F4B04E25EEAA}" type="datetime1">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1149506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F47881F-CCA8-4E92-BE5C-C3A74838CC52}" type="datetime1">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1997954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12185DD-004E-49F9-A22E-5AE5E293A2EE}" type="datetime1">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0826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FB54C-AECC-493D-9050-41106919BC04}" type="datetime1">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341625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AD5DBB-81C0-4E82-9024-D18B699D3231}" type="datetime1">
              <a:rPr lang="en-IN" smtClean="0"/>
              <a:t>11-12-2021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137678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CA0C98-398A-4830-9979-EBE72152F246}" type="datetime1">
              <a:rPr lang="en-IN" smtClean="0"/>
              <a:t>11-12-2021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1657664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0B2A32-CECF-4C92-925E-886D53B4E483}" type="datetime1">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4277564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9A53AF-F77D-4173-B0D6-E97082F8CDBB}" type="datetime1">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1364429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956EDF8-BFEE-4341-A620-179199C81B06}" type="datetime1">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3984561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2DFBD9-C5BB-419C-837E-CEF9D7D76807}" type="datetime1">
              <a:rPr lang="en-IN" smtClean="0"/>
              <a:t>11-12-2021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53486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29DEDF-CD76-400E-9F74-E7F7D964630D}" type="datetime1">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422529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931E5E-EA04-43B1-98BA-5BC6D76A5AC7}" type="datetime1">
              <a:rPr lang="en-IN" smtClean="0"/>
              <a:t>11-12-2021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28638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CEECB46-AB0A-4C84-9102-FB0F55080416}" type="datetime1">
              <a:rPr lang="en-IN" smtClean="0"/>
              <a:t>11-12-2021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231225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E3588BF-34FD-442C-A499-5C96F1031992}" type="datetime1">
              <a:rPr lang="en-IN" smtClean="0"/>
              <a:t>11-12-2021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269224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CE352F9-902C-4A03-B590-7B62B5277939}" type="datetime1">
              <a:rPr lang="en-IN" smtClean="0"/>
              <a:t>11-12-2021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4191741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0A90A9-A40C-4DAD-B37B-1A7F347A3B28}" type="datetime1">
              <a:rPr lang="en-IN" smtClean="0"/>
              <a:t>11-12-2021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5452A1-3A34-4550-90B1-0E55F9FDB3FB}" type="slidenum">
              <a:rPr lang="en-IN" smtClean="0"/>
              <a:t>‹#›</a:t>
            </a:fld>
            <a:endParaRPr lang="en-IN"/>
          </a:p>
        </p:txBody>
      </p:sp>
    </p:spTree>
    <p:extLst>
      <p:ext uri="{BB962C8B-B14F-4D97-AF65-F5344CB8AC3E}">
        <p14:creationId xmlns:p14="http://schemas.microsoft.com/office/powerpoint/2010/main" val="32648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0EFF809-D0C8-416F-8E53-73C14AD0534D}" type="datetime1">
              <a:rPr lang="en-IN" smtClean="0"/>
              <a:t>11-12-2021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45452A1-3A34-4550-90B1-0E55F9FDB3FB}" type="slidenum">
              <a:rPr lang="en-IN" smtClean="0"/>
              <a:t>‹#›</a:t>
            </a:fld>
            <a:endParaRPr lang="en-IN"/>
          </a:p>
        </p:txBody>
      </p:sp>
    </p:spTree>
    <p:extLst>
      <p:ext uri="{BB962C8B-B14F-4D97-AF65-F5344CB8AC3E}">
        <p14:creationId xmlns:p14="http://schemas.microsoft.com/office/powerpoint/2010/main" val="3192066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kmf.eu/demo/" TargetMode="External"/><Relationship Id="rId2" Type="http://schemas.openxmlformats.org/officeDocument/2006/relationships/image" Target="../media/image6.gif"/><Relationship Id="rId1" Type="http://schemas.openxmlformats.org/officeDocument/2006/relationships/slideLayout" Target="../slideLayouts/slideLayout11.xml"/><Relationship Id="rId5" Type="http://schemas.openxmlformats.org/officeDocument/2006/relationships/image" Target="../media/image8.jpeg"/><Relationship Id="rId4"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ailwindcss.com/" TargetMode="External"/><Relationship Id="rId2" Type="http://schemas.openxmlformats.org/officeDocument/2006/relationships/hyperlink" Target="https://reactj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ailwindcss.com/" TargetMode="External"/><Relationship Id="rId7" Type="http://schemas.openxmlformats.org/officeDocument/2006/relationships/hyperlink" Target="https://kulkarniishan.github.io/PWA-NFA-to-DFA-converter/" TargetMode="External"/><Relationship Id="rId2" Type="http://schemas.openxmlformats.org/officeDocument/2006/relationships/hyperlink" Target="https://reactjs.org/" TargetMode="External"/><Relationship Id="rId1" Type="http://schemas.openxmlformats.org/officeDocument/2006/relationships/slideLayout" Target="../slideLayouts/slideLayout2.xml"/><Relationship Id="rId6" Type="http://schemas.openxmlformats.org/officeDocument/2006/relationships/hyperlink" Target="https://github.com/kulkarniishan/PWA-NFA-to-DFA-converter" TargetMode="External"/><Relationship Id="rId5" Type="http://schemas.openxmlformats.org/officeDocument/2006/relationships/hyperlink" Target="https://quickchart.io/documentation/graphviz-api/" TargetMode="External"/><Relationship Id="rId4" Type="http://schemas.openxmlformats.org/officeDocument/2006/relationships/hyperlink" Target="https://github.com/DomParfitt/graphviz-react#readm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pic>
        <p:nvPicPr>
          <p:cNvPr id="1028" name="Picture 4" descr="130 Math Gifs ideas | math, geometry, mathematics">
            <a:extLst>
              <a:ext uri="{FF2B5EF4-FFF2-40B4-BE49-F238E27FC236}">
                <a16:creationId xmlns:a16="http://schemas.microsoft.com/office/drawing/2014/main" id="{A0594A93-61A9-4713-85D7-E73C3858850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12192001" cy="683556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4A9747E0-2272-4397-B725-BF82204B2219}"/>
              </a:ext>
            </a:extLst>
          </p:cNvPr>
          <p:cNvSpPr txBox="1">
            <a:spLocks/>
          </p:cNvSpPr>
          <p:nvPr/>
        </p:nvSpPr>
        <p:spPr>
          <a:xfrm>
            <a:off x="1847368" y="22433"/>
            <a:ext cx="8825659" cy="2545978"/>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pPr algn="ctr"/>
            <a:r>
              <a:rPr lang="en-IN" sz="3600" dirty="0">
                <a:latin typeface="Arial Black" panose="020B0A04020102020204" pitchFamily="34" charset="0"/>
                <a:cs typeface="Times New Roman" panose="02020603050405020304" pitchFamily="18" charset="0"/>
              </a:rPr>
              <a:t>Theory of Computation </a:t>
            </a:r>
          </a:p>
        </p:txBody>
      </p:sp>
      <p:sp>
        <p:nvSpPr>
          <p:cNvPr id="4" name="Title 3">
            <a:extLst>
              <a:ext uri="{FF2B5EF4-FFF2-40B4-BE49-F238E27FC236}">
                <a16:creationId xmlns:a16="http://schemas.microsoft.com/office/drawing/2014/main" id="{62D6A87B-4E81-4060-B4B1-5264FC117C8C}"/>
              </a:ext>
            </a:extLst>
          </p:cNvPr>
          <p:cNvSpPr>
            <a:spLocks noGrp="1"/>
          </p:cNvSpPr>
          <p:nvPr>
            <p:ph type="title"/>
          </p:nvPr>
        </p:nvSpPr>
        <p:spPr>
          <a:xfrm>
            <a:off x="1272241" y="2405663"/>
            <a:ext cx="9647516" cy="1567845"/>
          </a:xfrm>
        </p:spPr>
        <p:txBody>
          <a:bodyPr anchor="ctr"/>
          <a:lstStyle/>
          <a:p>
            <a:pPr algn="ctr"/>
            <a:r>
              <a:rPr lang="en-IN" b="1" u="sng" dirty="0">
                <a:blipFill>
                  <a:blip r:embed="rId5"/>
                  <a:tile tx="0" ty="0" sx="100000" sy="100000" flip="none" algn="tl"/>
                </a:blipFill>
                <a:effectLst>
                  <a:outerShdw blurRad="38100" dist="38100" dir="2700000" algn="tl">
                    <a:srgbClr val="000000">
                      <a:alpha val="43137"/>
                    </a:srgbClr>
                  </a:outerShdw>
                </a:effectLst>
                <a:latin typeface="Baskerville Old Face" panose="02020602080505020303" pitchFamily="18" charset="0"/>
              </a:rPr>
              <a:t>NFA TO DFA Converter Using React</a:t>
            </a:r>
          </a:p>
        </p:txBody>
      </p:sp>
      <p:sp>
        <p:nvSpPr>
          <p:cNvPr id="3" name="Rectangle 2">
            <a:extLst>
              <a:ext uri="{FF2B5EF4-FFF2-40B4-BE49-F238E27FC236}">
                <a16:creationId xmlns:a16="http://schemas.microsoft.com/office/drawing/2014/main" id="{753ACCEE-87D1-4228-80EF-2036C8455441}"/>
              </a:ext>
              <a:ext uri="{C183D7F6-B498-43B3-948B-1728B52AA6E4}">
                <adec:decorative xmlns:adec="http://schemas.microsoft.com/office/drawing/2017/decorative" val="1"/>
              </a:ext>
            </a:extLst>
          </p:cNvPr>
          <p:cNvSpPr/>
          <p:nvPr/>
        </p:nvSpPr>
        <p:spPr>
          <a:xfrm>
            <a:off x="10494401" y="8415"/>
            <a:ext cx="554476" cy="1157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Slide Number Placeholder 1">
            <a:extLst>
              <a:ext uri="{FF2B5EF4-FFF2-40B4-BE49-F238E27FC236}">
                <a16:creationId xmlns:a16="http://schemas.microsoft.com/office/drawing/2014/main" id="{7630DBC3-CED0-4A1A-938F-E5034B32185A}"/>
              </a:ext>
            </a:extLst>
          </p:cNvPr>
          <p:cNvSpPr>
            <a:spLocks noGrp="1"/>
          </p:cNvSpPr>
          <p:nvPr>
            <p:ph type="sldNum" sz="quarter" idx="12"/>
          </p:nvPr>
        </p:nvSpPr>
        <p:spPr>
          <a:xfrm>
            <a:off x="10352540" y="558376"/>
            <a:ext cx="838199" cy="767687"/>
          </a:xfrm>
        </p:spPr>
        <p:txBody>
          <a:bodyPr/>
          <a:lstStyle/>
          <a:p>
            <a:fld id="{E45452A1-3A34-4550-90B1-0E55F9FDB3FB}" type="slidenum">
              <a:rPr lang="en-IN" smtClean="0"/>
              <a:t>1</a:t>
            </a:fld>
            <a:endParaRPr lang="en-IN" dirty="0"/>
          </a:p>
        </p:txBody>
      </p:sp>
      <p:sp>
        <p:nvSpPr>
          <p:cNvPr id="7" name="Rectangle: Rounded Corners 6">
            <a:extLst>
              <a:ext uri="{FF2B5EF4-FFF2-40B4-BE49-F238E27FC236}">
                <a16:creationId xmlns:a16="http://schemas.microsoft.com/office/drawing/2014/main" id="{0E0B9894-FFB8-4F98-912F-4BA25C3E688A}"/>
              </a:ext>
              <a:ext uri="{C183D7F6-B498-43B3-948B-1728B52AA6E4}">
                <adec:decorative xmlns:adec="http://schemas.microsoft.com/office/drawing/2017/decorative" val="1"/>
              </a:ext>
            </a:extLst>
          </p:cNvPr>
          <p:cNvSpPr/>
          <p:nvPr/>
        </p:nvSpPr>
        <p:spPr>
          <a:xfrm>
            <a:off x="4019306" y="4594814"/>
            <a:ext cx="4679005" cy="192607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 Placeholder 4">
            <a:extLst>
              <a:ext uri="{FF2B5EF4-FFF2-40B4-BE49-F238E27FC236}">
                <a16:creationId xmlns:a16="http://schemas.microsoft.com/office/drawing/2014/main" id="{EFF85D00-9F8C-4CF9-817B-ACFAE2C9AC46}"/>
              </a:ext>
            </a:extLst>
          </p:cNvPr>
          <p:cNvSpPr>
            <a:spLocks noGrp="1"/>
          </p:cNvSpPr>
          <p:nvPr>
            <p:ph type="body" sz="half" idx="2"/>
          </p:nvPr>
        </p:nvSpPr>
        <p:spPr>
          <a:xfrm>
            <a:off x="1945980" y="4296335"/>
            <a:ext cx="8825659" cy="2362200"/>
          </a:xfrm>
        </p:spPr>
        <p:txBody>
          <a:bodyPr/>
          <a:lstStyle/>
          <a:p>
            <a:pPr algn="ctr"/>
            <a:r>
              <a:rPr lang="en-IN" sz="4800" dirty="0">
                <a:latin typeface="Edwardian Script ITC" panose="030303020407070D0804" pitchFamily="66" charset="0"/>
              </a:rPr>
              <a:t>By</a:t>
            </a:r>
            <a:r>
              <a:rPr lang="en-IN" dirty="0">
                <a:latin typeface="Bahnschrift Condensed" panose="020B0502040204020203" pitchFamily="34" charset="0"/>
              </a:rPr>
              <a:t>:</a:t>
            </a:r>
          </a:p>
          <a:p>
            <a:pPr algn="ctr"/>
            <a:r>
              <a:rPr lang="en-IN" dirty="0">
                <a:latin typeface="Bahnschrift Condensed" panose="020B0502040204020203" pitchFamily="34" charset="0"/>
              </a:rPr>
              <a:t>Anurag Ghosh</a:t>
            </a:r>
          </a:p>
          <a:p>
            <a:pPr algn="ctr"/>
            <a:r>
              <a:rPr lang="en-IN" dirty="0">
                <a:latin typeface="Bahnschrift Condensed" panose="020B0502040204020203" pitchFamily="34" charset="0"/>
              </a:rPr>
              <a:t>Ishan Kulkarni</a:t>
            </a:r>
          </a:p>
          <a:p>
            <a:pPr algn="ctr"/>
            <a:r>
              <a:rPr lang="en-IN">
                <a:latin typeface="Bahnschrift Condensed" panose="020B0502040204020203" pitchFamily="34" charset="0"/>
              </a:rPr>
              <a:t>Akshad</a:t>
            </a:r>
            <a:r>
              <a:rPr lang="en-IN" dirty="0">
                <a:latin typeface="Bahnschrift Condensed" panose="020B0502040204020203" pitchFamily="34" charset="0"/>
              </a:rPr>
              <a:t> Thole</a:t>
            </a:r>
          </a:p>
        </p:txBody>
      </p:sp>
    </p:spTree>
    <p:extLst>
      <p:ext uri="{BB962C8B-B14F-4D97-AF65-F5344CB8AC3E}">
        <p14:creationId xmlns:p14="http://schemas.microsoft.com/office/powerpoint/2010/main" val="1268336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grpId="0" nodeType="clickEffect">
                                  <p:stCondLst>
                                    <p:cond delay="0"/>
                                  </p:stCondLst>
                                  <p:childTnLst>
                                    <p:animRot by="120000">
                                      <p:cBhvr>
                                        <p:cTn id="10" dur="100" fill="hold">
                                          <p:stCondLst>
                                            <p:cond delay="0"/>
                                          </p:stCondLst>
                                        </p:cTn>
                                        <p:tgtEl>
                                          <p:spTgt spid="4"/>
                                        </p:tgtEl>
                                        <p:attrNameLst>
                                          <p:attrName>r</p:attrName>
                                        </p:attrNameLst>
                                      </p:cBhvr>
                                    </p:animRot>
                                    <p:animRot by="-240000">
                                      <p:cBhvr>
                                        <p:cTn id="11" dur="200" fill="hold">
                                          <p:stCondLst>
                                            <p:cond delay="200"/>
                                          </p:stCondLst>
                                        </p:cTn>
                                        <p:tgtEl>
                                          <p:spTgt spid="4"/>
                                        </p:tgtEl>
                                        <p:attrNameLst>
                                          <p:attrName>r</p:attrName>
                                        </p:attrNameLst>
                                      </p:cBhvr>
                                    </p:animRot>
                                    <p:animRot by="240000">
                                      <p:cBhvr>
                                        <p:cTn id="12" dur="200" fill="hold">
                                          <p:stCondLst>
                                            <p:cond delay="400"/>
                                          </p:stCondLst>
                                        </p:cTn>
                                        <p:tgtEl>
                                          <p:spTgt spid="4"/>
                                        </p:tgtEl>
                                        <p:attrNameLst>
                                          <p:attrName>r</p:attrName>
                                        </p:attrNameLst>
                                      </p:cBhvr>
                                    </p:animRot>
                                    <p:animRot by="-240000">
                                      <p:cBhvr>
                                        <p:cTn id="13" dur="200" fill="hold">
                                          <p:stCondLst>
                                            <p:cond delay="600"/>
                                          </p:stCondLst>
                                        </p:cTn>
                                        <p:tgtEl>
                                          <p:spTgt spid="4"/>
                                        </p:tgtEl>
                                        <p:attrNameLst>
                                          <p:attrName>r</p:attrName>
                                        </p:attrNameLst>
                                      </p:cBhvr>
                                    </p:animRot>
                                    <p:animRot by="120000">
                                      <p:cBhvr>
                                        <p:cTn id="14" dur="200" fill="hold">
                                          <p:stCondLst>
                                            <p:cond delay="800"/>
                                          </p:stCondLst>
                                        </p:cTn>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1" presetClass="emph" presetSubtype="0" fill="hold" grpId="0" nodeType="clickEffect">
                                  <p:stCondLst>
                                    <p:cond delay="0"/>
                                  </p:stCondLst>
                                  <p:childTnLst>
                                    <p:animClr clrSpc="hsl" dir="cw">
                                      <p:cBhvr override="childStyle">
                                        <p:cTn id="18" dur="4200" fill="hold"/>
                                        <p:tgtEl>
                                          <p:spTgt spid="7"/>
                                        </p:tgtEl>
                                        <p:attrNameLst>
                                          <p:attrName>style.color</p:attrName>
                                        </p:attrNameLst>
                                      </p:cBhvr>
                                      <p:by>
                                        <p:hsl h="7200000" s="0" l="0"/>
                                      </p:by>
                                    </p:animClr>
                                    <p:animClr clrSpc="hsl" dir="cw">
                                      <p:cBhvr>
                                        <p:cTn id="19" dur="4200" fill="hold"/>
                                        <p:tgtEl>
                                          <p:spTgt spid="7"/>
                                        </p:tgtEl>
                                        <p:attrNameLst>
                                          <p:attrName>fillcolor</p:attrName>
                                        </p:attrNameLst>
                                      </p:cBhvr>
                                      <p:by>
                                        <p:hsl h="7200000" s="0" l="0"/>
                                      </p:by>
                                    </p:animClr>
                                    <p:animClr clrSpc="hsl" dir="cw">
                                      <p:cBhvr>
                                        <p:cTn id="20" dur="4200" fill="hold"/>
                                        <p:tgtEl>
                                          <p:spTgt spid="7"/>
                                        </p:tgtEl>
                                        <p:attrNameLst>
                                          <p:attrName>stroke.color</p:attrName>
                                        </p:attrNameLst>
                                      </p:cBhvr>
                                      <p:by>
                                        <p:hsl h="7200000" s="0" l="0"/>
                                      </p:by>
                                    </p:animClr>
                                    <p:set>
                                      <p:cBhvr>
                                        <p:cTn id="21" dur="42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A5AC66-24BF-4908-9F98-448E0316A632}"/>
              </a:ext>
            </a:extLst>
          </p:cNvPr>
          <p:cNvSpPr>
            <a:spLocks noGrp="1"/>
          </p:cNvSpPr>
          <p:nvPr>
            <p:ph idx="1"/>
          </p:nvPr>
        </p:nvSpPr>
        <p:spPr>
          <a:xfrm>
            <a:off x="1036200" y="226503"/>
            <a:ext cx="8946541" cy="5999526"/>
          </a:xfrm>
        </p:spPr>
        <p:txBody>
          <a:bodyPr>
            <a:normAutofit/>
          </a:bodyPr>
          <a:lstStyle/>
          <a:p>
            <a:pPr algn="l" fontAlgn="base"/>
            <a:r>
              <a:rPr lang="en-US" b="1" i="0" u="sng" dirty="0">
                <a:effectLst/>
                <a:latin typeface="roboto condensed" panose="02000000000000000000" pitchFamily="2" charset="0"/>
              </a:rPr>
              <a:t>Step-04:</a:t>
            </a:r>
            <a:endParaRPr lang="en-US" b="1" i="0" dirty="0">
              <a:effectLst/>
              <a:latin typeface="roboto condensed" panose="02000000000000000000" pitchFamily="2" charset="0"/>
            </a:endParaRPr>
          </a:p>
          <a:p>
            <a:pPr marL="0" indent="0" algn="l" fontAlgn="base">
              <a:buNone/>
            </a:pPr>
            <a:r>
              <a:rPr lang="en-US" b="0" i="0" dirty="0">
                <a:effectLst/>
                <a:latin typeface="Arimo"/>
              </a:rPr>
              <a:t>New state present in state Q’ is {q0, q1, q2}.</a:t>
            </a:r>
          </a:p>
          <a:p>
            <a:pPr marL="0" indent="0" algn="l" fontAlgn="base">
              <a:buNone/>
            </a:pPr>
            <a:r>
              <a:rPr lang="en-US" b="0" i="0" dirty="0">
                <a:effectLst/>
                <a:latin typeface="Arimo"/>
              </a:rPr>
              <a:t>Add transitions for set of states {q0, q1, q2} to the transition table T’.</a:t>
            </a:r>
          </a:p>
          <a:p>
            <a:pPr marL="0" indent="0" algn="l" fontAlgn="base">
              <a:buNone/>
            </a:pPr>
            <a:endParaRPr lang="en-US" dirty="0">
              <a:solidFill>
                <a:srgbClr val="303030"/>
              </a:solidFill>
              <a:latin typeface="Arimo"/>
            </a:endParaRPr>
          </a:p>
          <a:p>
            <a:pPr marL="0" indent="0" algn="l" fontAlgn="base">
              <a:buNone/>
            </a:pPr>
            <a:endParaRPr lang="en-US" b="0" i="0" dirty="0">
              <a:solidFill>
                <a:srgbClr val="303030"/>
              </a:solidFill>
              <a:effectLst/>
              <a:latin typeface="Arimo"/>
            </a:endParaRPr>
          </a:p>
          <a:p>
            <a:pPr marL="0" indent="0" algn="l" fontAlgn="base">
              <a:buNone/>
            </a:pPr>
            <a:endParaRPr lang="en-US" dirty="0">
              <a:solidFill>
                <a:srgbClr val="303030"/>
              </a:solidFill>
              <a:latin typeface="Arimo"/>
            </a:endParaRPr>
          </a:p>
          <a:p>
            <a:pPr marL="0" indent="0" algn="l" fontAlgn="base">
              <a:buNone/>
            </a:pPr>
            <a:endParaRPr lang="en-US" dirty="0">
              <a:solidFill>
                <a:srgbClr val="303030"/>
              </a:solidFill>
              <a:latin typeface="Arimo"/>
            </a:endParaRPr>
          </a:p>
          <a:p>
            <a:pPr algn="l" fontAlgn="base"/>
            <a:r>
              <a:rPr lang="en-US" b="1" i="0" u="sng" dirty="0">
                <a:effectLst/>
                <a:latin typeface="roboto condensed" panose="02000000000000000000" pitchFamily="2" charset="0"/>
              </a:rPr>
              <a:t>Step-05:</a:t>
            </a:r>
            <a:endParaRPr lang="en-US" b="1" i="0" dirty="0">
              <a:effectLst/>
              <a:latin typeface="roboto condensed" panose="02000000000000000000" pitchFamily="2" charset="0"/>
            </a:endParaRPr>
          </a:p>
          <a:p>
            <a:pPr marL="0" indent="0" algn="l" fontAlgn="base">
              <a:buNone/>
            </a:pPr>
            <a:r>
              <a:rPr lang="en-US" b="0" i="0" dirty="0">
                <a:effectLst/>
                <a:latin typeface="Arimo"/>
              </a:rPr>
              <a:t>Since no new states are left to be added in the transition table T’, so we stop.</a:t>
            </a:r>
          </a:p>
          <a:p>
            <a:pPr marL="0" indent="0" algn="l" fontAlgn="base">
              <a:buNone/>
            </a:pPr>
            <a:r>
              <a:rPr lang="en-US" b="0" i="0" dirty="0">
                <a:effectLst/>
                <a:latin typeface="Arimo"/>
              </a:rPr>
              <a:t>States containing q2 as its component are treated as final states of the DFA. </a:t>
            </a:r>
          </a:p>
          <a:p>
            <a:pPr marL="0" indent="0" algn="l" fontAlgn="base">
              <a:buNone/>
            </a:pPr>
            <a:r>
              <a:rPr lang="en-US" b="0" i="0" dirty="0">
                <a:effectLst/>
                <a:latin typeface="Arimo"/>
              </a:rPr>
              <a:t>Finally, Transition table for Deterministic Finite Automata (DFA) is-</a:t>
            </a:r>
          </a:p>
          <a:p>
            <a:pPr marL="0" indent="0" algn="l" fontAlgn="base">
              <a:buNone/>
            </a:pPr>
            <a:endParaRPr lang="en-US" b="0" i="0" dirty="0">
              <a:solidFill>
                <a:srgbClr val="303030"/>
              </a:solidFill>
              <a:effectLst/>
              <a:latin typeface="Arimo"/>
            </a:endParaRPr>
          </a:p>
          <a:p>
            <a:pPr marL="0" indent="0" algn="l" fontAlgn="base">
              <a:buNone/>
            </a:pPr>
            <a:endParaRPr lang="en-US" b="0" i="0" dirty="0">
              <a:solidFill>
                <a:srgbClr val="303030"/>
              </a:solidFill>
              <a:effectLst/>
              <a:latin typeface="Arimo"/>
            </a:endParaRPr>
          </a:p>
          <a:p>
            <a:pPr marL="0" indent="0">
              <a:buNone/>
            </a:pPr>
            <a:endParaRPr lang="en-IN" dirty="0"/>
          </a:p>
        </p:txBody>
      </p:sp>
      <p:graphicFrame>
        <p:nvGraphicFramePr>
          <p:cNvPr id="4" name="Table 4">
            <a:extLst>
              <a:ext uri="{FF2B5EF4-FFF2-40B4-BE49-F238E27FC236}">
                <a16:creationId xmlns:a16="http://schemas.microsoft.com/office/drawing/2014/main" id="{42814BEF-3F71-4673-A378-FB79AC7AFD1A}"/>
              </a:ext>
            </a:extLst>
          </p:cNvPr>
          <p:cNvGraphicFramePr>
            <a:graphicFrameLocks noGrp="1"/>
          </p:cNvGraphicFramePr>
          <p:nvPr>
            <p:extLst>
              <p:ext uri="{D42A27DB-BD31-4B8C-83A1-F6EECF244321}">
                <p14:modId xmlns:p14="http://schemas.microsoft.com/office/powerpoint/2010/main" val="2255852915"/>
              </p:ext>
            </p:extLst>
          </p:nvPr>
        </p:nvGraphicFramePr>
        <p:xfrm>
          <a:off x="1142767" y="1476602"/>
          <a:ext cx="6096000" cy="1615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47783158"/>
                    </a:ext>
                  </a:extLst>
                </a:gridCol>
                <a:gridCol w="2032000">
                  <a:extLst>
                    <a:ext uri="{9D8B030D-6E8A-4147-A177-3AD203B41FA5}">
                      <a16:colId xmlns:a16="http://schemas.microsoft.com/office/drawing/2014/main" val="217729654"/>
                    </a:ext>
                  </a:extLst>
                </a:gridCol>
                <a:gridCol w="2032000">
                  <a:extLst>
                    <a:ext uri="{9D8B030D-6E8A-4147-A177-3AD203B41FA5}">
                      <a16:colId xmlns:a16="http://schemas.microsoft.com/office/drawing/2014/main" val="2960177239"/>
                    </a:ext>
                  </a:extLst>
                </a:gridCol>
              </a:tblGrid>
              <a:tr h="307542">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a:effectLst/>
                        </a:rPr>
                        <a:t>b</a:t>
                      </a:r>
                      <a:endParaRPr lang="en-IN">
                        <a:effectLst/>
                      </a:endParaRPr>
                    </a:p>
                  </a:txBody>
                  <a:tcPr marL="95250" marR="95250" marT="76200" marB="76200" anchor="ctr"/>
                </a:tc>
                <a:extLst>
                  <a:ext uri="{0D108BD9-81ED-4DB2-BD59-A6C34878D82A}">
                    <a16:rowId xmlns:a16="http://schemas.microsoft.com/office/drawing/2014/main" val="113002081"/>
                  </a:ext>
                </a:extLst>
              </a:tr>
              <a:tr h="353883">
                <a:tc>
                  <a:txBody>
                    <a:bodyPr/>
                    <a:lstStyle/>
                    <a:p>
                      <a:pPr algn="ctr"/>
                      <a:r>
                        <a:rPr lang="en-IN" sz="1200" dirty="0">
                          <a:effectLst/>
                        </a:rPr>
                        <a:t>→</a:t>
                      </a:r>
                      <a:r>
                        <a:rPr lang="en-IN" sz="1200" b="1" dirty="0">
                          <a:effectLst/>
                        </a:rPr>
                        <a:t>q0</a:t>
                      </a:r>
                      <a:endParaRPr lang="en-IN" dirty="0">
                        <a:effectLst/>
                      </a:endParaRPr>
                    </a:p>
                  </a:txBody>
                  <a:tcPr marL="95250" marR="95250" marT="76200" marB="76200" anchor="ctr"/>
                </a:tc>
                <a:tc>
                  <a:txBody>
                    <a:bodyPr/>
                    <a:lstStyle/>
                    <a:p>
                      <a:pPr algn="ctr"/>
                      <a:r>
                        <a:rPr lang="en-IN" dirty="0">
                          <a:effectLst/>
                        </a:rPr>
                        <a:t>q0</a:t>
                      </a:r>
                    </a:p>
                  </a:txBody>
                  <a:tcPr marL="95250" marR="95250" marT="76200" marB="76200" anchor="ctr"/>
                </a:tc>
                <a:tc>
                  <a:txBody>
                    <a:bodyPr/>
                    <a:lstStyle/>
                    <a:p>
                      <a:pPr algn="ctr"/>
                      <a:r>
                        <a:rPr lang="en-IN">
                          <a:effectLst/>
                        </a:rPr>
                        <a:t>{q0, q1}</a:t>
                      </a:r>
                    </a:p>
                  </a:txBody>
                  <a:tcPr marL="95250" marR="95250" marT="76200" marB="76200" anchor="ctr"/>
                </a:tc>
                <a:extLst>
                  <a:ext uri="{0D108BD9-81ED-4DB2-BD59-A6C34878D82A}">
                    <a16:rowId xmlns:a16="http://schemas.microsoft.com/office/drawing/2014/main" val="2480424147"/>
                  </a:ext>
                </a:extLst>
              </a:tr>
              <a:tr h="353883">
                <a:tc>
                  <a:txBody>
                    <a:bodyPr/>
                    <a:lstStyle/>
                    <a:p>
                      <a:pPr algn="ctr"/>
                      <a:r>
                        <a:rPr lang="en-IN" sz="1200" b="1" dirty="0">
                          <a:effectLst/>
                        </a:rPr>
                        <a:t>{q0, q1}</a:t>
                      </a:r>
                      <a:endParaRPr lang="en-IN" dirty="0">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a:effectLst/>
                        </a:rPr>
                        <a:t>{q0, q1, q2}</a:t>
                      </a:r>
                    </a:p>
                  </a:txBody>
                  <a:tcPr marL="95250" marR="95250" marT="76200" marB="76200" anchor="ctr"/>
                </a:tc>
                <a:extLst>
                  <a:ext uri="{0D108BD9-81ED-4DB2-BD59-A6C34878D82A}">
                    <a16:rowId xmlns:a16="http://schemas.microsoft.com/office/drawing/2014/main" val="169133236"/>
                  </a:ext>
                </a:extLst>
              </a:tr>
              <a:tr h="353883">
                <a:tc>
                  <a:txBody>
                    <a:bodyPr/>
                    <a:lstStyle/>
                    <a:p>
                      <a:pPr algn="ctr"/>
                      <a:r>
                        <a:rPr lang="en-IN" sz="1200" b="1" dirty="0">
                          <a:effectLst/>
                        </a:rPr>
                        <a:t>{q0, q1, q2}</a:t>
                      </a:r>
                      <a:endParaRPr lang="en-IN" dirty="0">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 q2}</a:t>
                      </a:r>
                    </a:p>
                  </a:txBody>
                  <a:tcPr marL="95250" marR="95250" marT="76200" marB="76200" anchor="ctr"/>
                </a:tc>
                <a:extLst>
                  <a:ext uri="{0D108BD9-81ED-4DB2-BD59-A6C34878D82A}">
                    <a16:rowId xmlns:a16="http://schemas.microsoft.com/office/drawing/2014/main" val="1882273411"/>
                  </a:ext>
                </a:extLst>
              </a:tr>
            </a:tbl>
          </a:graphicData>
        </a:graphic>
      </p:graphicFrame>
      <p:graphicFrame>
        <p:nvGraphicFramePr>
          <p:cNvPr id="5" name="Table 5">
            <a:extLst>
              <a:ext uri="{FF2B5EF4-FFF2-40B4-BE49-F238E27FC236}">
                <a16:creationId xmlns:a16="http://schemas.microsoft.com/office/drawing/2014/main" id="{C5F4292F-F607-4AFF-BD17-6CF588A5A82B}"/>
              </a:ext>
            </a:extLst>
          </p:cNvPr>
          <p:cNvGraphicFramePr>
            <a:graphicFrameLocks noGrp="1"/>
          </p:cNvGraphicFramePr>
          <p:nvPr>
            <p:extLst>
              <p:ext uri="{D42A27DB-BD31-4B8C-83A1-F6EECF244321}">
                <p14:modId xmlns:p14="http://schemas.microsoft.com/office/powerpoint/2010/main" val="1755562848"/>
              </p:ext>
            </p:extLst>
          </p:nvPr>
        </p:nvGraphicFramePr>
        <p:xfrm>
          <a:off x="1142767" y="4980497"/>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455948710"/>
                    </a:ext>
                  </a:extLst>
                </a:gridCol>
                <a:gridCol w="2709333">
                  <a:extLst>
                    <a:ext uri="{9D8B030D-6E8A-4147-A177-3AD203B41FA5}">
                      <a16:colId xmlns:a16="http://schemas.microsoft.com/office/drawing/2014/main" val="2642250984"/>
                    </a:ext>
                  </a:extLst>
                </a:gridCol>
                <a:gridCol w="2709333">
                  <a:extLst>
                    <a:ext uri="{9D8B030D-6E8A-4147-A177-3AD203B41FA5}">
                      <a16:colId xmlns:a16="http://schemas.microsoft.com/office/drawing/2014/main" val="1776068382"/>
                    </a:ext>
                  </a:extLst>
                </a:gridCol>
              </a:tblGrid>
              <a:tr h="370840">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a:effectLst/>
                        </a:rPr>
                        <a:t>b</a:t>
                      </a:r>
                      <a:endParaRPr lang="en-IN">
                        <a:effectLst/>
                      </a:endParaRPr>
                    </a:p>
                  </a:txBody>
                  <a:tcPr marL="95250" marR="95250" marT="76200" marB="76200" anchor="ctr"/>
                </a:tc>
                <a:extLst>
                  <a:ext uri="{0D108BD9-81ED-4DB2-BD59-A6C34878D82A}">
                    <a16:rowId xmlns:a16="http://schemas.microsoft.com/office/drawing/2014/main" val="875986676"/>
                  </a:ext>
                </a:extLst>
              </a:tr>
              <a:tr h="370840">
                <a:tc>
                  <a:txBody>
                    <a:bodyPr/>
                    <a:lstStyle/>
                    <a:p>
                      <a:pPr algn="ctr"/>
                      <a:r>
                        <a:rPr lang="en-IN" sz="1200">
                          <a:effectLst/>
                        </a:rPr>
                        <a:t>→</a:t>
                      </a:r>
                      <a:r>
                        <a:rPr lang="en-IN" sz="1200" b="1">
                          <a:effectLst/>
                        </a:rPr>
                        <a:t>q0</a:t>
                      </a:r>
                      <a:endParaRPr lang="en-IN">
                        <a:effectLst/>
                      </a:endParaRPr>
                    </a:p>
                  </a:txBody>
                  <a:tcPr marL="95250" marR="95250" marT="76200" marB="76200" anchor="ctr"/>
                </a:tc>
                <a:tc>
                  <a:txBody>
                    <a:bodyPr/>
                    <a:lstStyle/>
                    <a:p>
                      <a:pPr algn="ctr"/>
                      <a:r>
                        <a:rPr lang="en-IN" dirty="0">
                          <a:effectLst/>
                        </a:rPr>
                        <a:t>q0</a:t>
                      </a:r>
                    </a:p>
                  </a:txBody>
                  <a:tcPr marL="95250" marR="95250" marT="76200" marB="76200" anchor="ctr"/>
                </a:tc>
                <a:tc>
                  <a:txBody>
                    <a:bodyPr/>
                    <a:lstStyle/>
                    <a:p>
                      <a:pPr algn="ctr"/>
                      <a:r>
                        <a:rPr lang="en-IN">
                          <a:effectLst/>
                        </a:rPr>
                        <a:t>{q0, q1}</a:t>
                      </a:r>
                    </a:p>
                  </a:txBody>
                  <a:tcPr marL="95250" marR="95250" marT="76200" marB="76200" anchor="ctr"/>
                </a:tc>
                <a:extLst>
                  <a:ext uri="{0D108BD9-81ED-4DB2-BD59-A6C34878D82A}">
                    <a16:rowId xmlns:a16="http://schemas.microsoft.com/office/drawing/2014/main" val="622982554"/>
                  </a:ext>
                </a:extLst>
              </a:tr>
              <a:tr h="370840">
                <a:tc>
                  <a:txBody>
                    <a:bodyPr/>
                    <a:lstStyle/>
                    <a:p>
                      <a:pPr algn="ctr"/>
                      <a:r>
                        <a:rPr lang="en-IN" sz="1200" b="1">
                          <a:effectLst/>
                        </a:rPr>
                        <a:t>{q0, q1}</a:t>
                      </a:r>
                      <a:endParaRPr lang="en-IN">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a:effectLst/>
                        </a:rPr>
                        <a:t>*{q0, q1, q2}</a:t>
                      </a:r>
                    </a:p>
                  </a:txBody>
                  <a:tcPr marL="95250" marR="95250" marT="76200" marB="76200" anchor="ctr"/>
                </a:tc>
                <a:extLst>
                  <a:ext uri="{0D108BD9-81ED-4DB2-BD59-A6C34878D82A}">
                    <a16:rowId xmlns:a16="http://schemas.microsoft.com/office/drawing/2014/main" val="4241945278"/>
                  </a:ext>
                </a:extLst>
              </a:tr>
              <a:tr h="370840">
                <a:tc>
                  <a:txBody>
                    <a:bodyPr/>
                    <a:lstStyle/>
                    <a:p>
                      <a:pPr algn="ctr"/>
                      <a:r>
                        <a:rPr lang="en-IN" sz="1200" b="1">
                          <a:effectLst/>
                        </a:rPr>
                        <a:t>*{q0, q1, q2}</a:t>
                      </a:r>
                      <a:endParaRPr lang="en-IN">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 q2}</a:t>
                      </a:r>
                    </a:p>
                  </a:txBody>
                  <a:tcPr marL="95250" marR="95250" marT="76200" marB="76200" anchor="ctr"/>
                </a:tc>
                <a:extLst>
                  <a:ext uri="{0D108BD9-81ED-4DB2-BD59-A6C34878D82A}">
                    <a16:rowId xmlns:a16="http://schemas.microsoft.com/office/drawing/2014/main" val="2708851536"/>
                  </a:ext>
                </a:extLst>
              </a:tr>
            </a:tbl>
          </a:graphicData>
        </a:graphic>
      </p:graphicFrame>
      <p:sp>
        <p:nvSpPr>
          <p:cNvPr id="2" name="Slide Number Placeholder 1">
            <a:extLst>
              <a:ext uri="{FF2B5EF4-FFF2-40B4-BE49-F238E27FC236}">
                <a16:creationId xmlns:a16="http://schemas.microsoft.com/office/drawing/2014/main" id="{F075076B-CA63-4184-93F5-C0479B240502}"/>
              </a:ext>
            </a:extLst>
          </p:cNvPr>
          <p:cNvSpPr>
            <a:spLocks noGrp="1"/>
          </p:cNvSpPr>
          <p:nvPr>
            <p:ph type="sldNum" sz="quarter" idx="12"/>
          </p:nvPr>
        </p:nvSpPr>
        <p:spPr/>
        <p:txBody>
          <a:bodyPr/>
          <a:lstStyle/>
          <a:p>
            <a:fld id="{E45452A1-3A34-4550-90B1-0E55F9FDB3FB}" type="slidenum">
              <a:rPr lang="en-IN" smtClean="0"/>
              <a:t>10</a:t>
            </a:fld>
            <a:endParaRPr lang="en-IN"/>
          </a:p>
        </p:txBody>
      </p:sp>
    </p:spTree>
    <p:extLst>
      <p:ext uri="{BB962C8B-B14F-4D97-AF65-F5344CB8AC3E}">
        <p14:creationId xmlns:p14="http://schemas.microsoft.com/office/powerpoint/2010/main" val="21475895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arn(inVertic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arn(inVertic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arn(inVertical)">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arn(inVertical)">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91F2AE-9AB4-49F0-AD55-124F7E5F4112}"/>
              </a:ext>
            </a:extLst>
          </p:cNvPr>
          <p:cNvSpPr>
            <a:spLocks noGrp="1"/>
          </p:cNvSpPr>
          <p:nvPr>
            <p:ph idx="1"/>
          </p:nvPr>
        </p:nvSpPr>
        <p:spPr>
          <a:xfrm>
            <a:off x="1103312" y="763398"/>
            <a:ext cx="8946541" cy="5485001"/>
          </a:xfrm>
        </p:spPr>
        <p:txBody>
          <a:bodyPr/>
          <a:lstStyle/>
          <a:p>
            <a:r>
              <a:rPr lang="en-US" b="0" i="0" dirty="0">
                <a:effectLst/>
                <a:latin typeface="Arimo"/>
              </a:rPr>
              <a:t>Now, Deterministic Finite Automata (DFA) may be drawn as-</a:t>
            </a:r>
            <a:endParaRPr lang="en-IN" dirty="0"/>
          </a:p>
        </p:txBody>
      </p:sp>
      <p:pic>
        <p:nvPicPr>
          <p:cNvPr id="5" name="Picture 4" descr="Diagram&#10;&#10;Description automatically generated">
            <a:extLst>
              <a:ext uri="{FF2B5EF4-FFF2-40B4-BE49-F238E27FC236}">
                <a16:creationId xmlns:a16="http://schemas.microsoft.com/office/drawing/2014/main" id="{8D64C873-8B4B-4993-9EEB-3C3D6299B4B2}"/>
              </a:ext>
            </a:extLst>
          </p:cNvPr>
          <p:cNvPicPr>
            <a:picLocks noChangeAspect="1"/>
          </p:cNvPicPr>
          <p:nvPr/>
        </p:nvPicPr>
        <p:blipFill>
          <a:blip r:embed="rId2"/>
          <a:stretch>
            <a:fillRect/>
          </a:stretch>
        </p:blipFill>
        <p:spPr>
          <a:xfrm>
            <a:off x="2981498" y="1427701"/>
            <a:ext cx="6782261" cy="4664480"/>
          </a:xfrm>
          <a:prstGeom prst="rect">
            <a:avLst/>
          </a:prstGeom>
        </p:spPr>
      </p:pic>
      <p:sp>
        <p:nvSpPr>
          <p:cNvPr id="2" name="Slide Number Placeholder 1">
            <a:extLst>
              <a:ext uri="{FF2B5EF4-FFF2-40B4-BE49-F238E27FC236}">
                <a16:creationId xmlns:a16="http://schemas.microsoft.com/office/drawing/2014/main" id="{6B5FBA41-C49C-43DA-86B4-B261DF5F8CAD}"/>
              </a:ext>
            </a:extLst>
          </p:cNvPr>
          <p:cNvSpPr>
            <a:spLocks noGrp="1"/>
          </p:cNvSpPr>
          <p:nvPr>
            <p:ph type="sldNum" sz="quarter" idx="12"/>
          </p:nvPr>
        </p:nvSpPr>
        <p:spPr/>
        <p:txBody>
          <a:bodyPr/>
          <a:lstStyle/>
          <a:p>
            <a:fld id="{E45452A1-3A34-4550-90B1-0E55F9FDB3FB}" type="slidenum">
              <a:rPr lang="en-IN" smtClean="0"/>
              <a:t>11</a:t>
            </a:fld>
            <a:endParaRPr lang="en-IN"/>
          </a:p>
        </p:txBody>
      </p:sp>
    </p:spTree>
    <p:extLst>
      <p:ext uri="{BB962C8B-B14F-4D97-AF65-F5344CB8AC3E}">
        <p14:creationId xmlns:p14="http://schemas.microsoft.com/office/powerpoint/2010/main" val="7121352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6D1FA4-176E-495E-A8F0-1B3EC093F0B8}"/>
              </a:ext>
            </a:extLst>
          </p:cNvPr>
          <p:cNvSpPr>
            <a:spLocks noGrp="1"/>
          </p:cNvSpPr>
          <p:nvPr>
            <p:ph type="sldNum" sz="quarter" idx="12"/>
          </p:nvPr>
        </p:nvSpPr>
        <p:spPr/>
        <p:txBody>
          <a:bodyPr/>
          <a:lstStyle/>
          <a:p>
            <a:fld id="{E45452A1-3A34-4550-90B1-0E55F9FDB3FB}" type="slidenum">
              <a:rPr lang="en-IN" smtClean="0"/>
              <a:t>12</a:t>
            </a:fld>
            <a:endParaRPr lang="en-IN"/>
          </a:p>
        </p:txBody>
      </p:sp>
      <p:sp>
        <p:nvSpPr>
          <p:cNvPr id="5" name="Content Placeholder 4">
            <a:extLst>
              <a:ext uri="{FF2B5EF4-FFF2-40B4-BE49-F238E27FC236}">
                <a16:creationId xmlns:a16="http://schemas.microsoft.com/office/drawing/2014/main" id="{88CFA2F1-8AC1-4F1B-8DFE-986DBCA3CD9D}"/>
              </a:ext>
            </a:extLst>
          </p:cNvPr>
          <p:cNvSpPr>
            <a:spLocks noGrp="1"/>
          </p:cNvSpPr>
          <p:nvPr>
            <p:ph idx="1"/>
          </p:nvPr>
        </p:nvSpPr>
        <p:spPr/>
        <p:txBody>
          <a:bodyPr/>
          <a:lstStyle/>
          <a:p>
            <a:endParaRPr lang="en-IN"/>
          </a:p>
        </p:txBody>
      </p:sp>
      <p:pic>
        <p:nvPicPr>
          <p:cNvPr id="2052" name="Picture 4" descr="Thank You GIF - ThankYou - Discover &amp;amp; Share GIFs | Book cover artwork,  Powerpoint animation, Vector background pattern">
            <a:extLst>
              <a:ext uri="{FF2B5EF4-FFF2-40B4-BE49-F238E27FC236}">
                <a16:creationId xmlns:a16="http://schemas.microsoft.com/office/drawing/2014/main" id="{B083512D-6456-4503-A0C0-3DF5D1DE0BD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0710"/>
            <a:ext cx="12192000" cy="686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40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randombar(horizontal)">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02015-97F9-4E8E-91AE-7B0D4BE7277C}"/>
              </a:ext>
            </a:extLst>
          </p:cNvPr>
          <p:cNvSpPr>
            <a:spLocks noGrp="1"/>
          </p:cNvSpPr>
          <p:nvPr>
            <p:ph type="title"/>
          </p:nvPr>
        </p:nvSpPr>
        <p:spPr/>
        <p:txBody>
          <a:bodyPr anchor="ctr"/>
          <a:lstStyle/>
          <a:p>
            <a:pPr algn="ctr"/>
            <a:r>
              <a:rPr lang="en-IN" sz="4400" b="1" kern="1800" dirty="0">
                <a:solidFill>
                  <a:schemeClr val="tx1"/>
                </a:solidFill>
                <a:latin typeface="Bahnschrift Condensed" panose="020B0502040204020203" pitchFamily="34" charset="0"/>
                <a:ea typeface="Microsoft YaHei" panose="020B0503020204020204" pitchFamily="34" charset="-122"/>
                <a:cs typeface="Times New Roman" panose="02020603050405020304" pitchFamily="18" charset="0"/>
              </a:rPr>
              <a:t>About the Project</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Content Placeholder 4">
            <a:extLst>
              <a:ext uri="{FF2B5EF4-FFF2-40B4-BE49-F238E27FC236}">
                <a16:creationId xmlns:a16="http://schemas.microsoft.com/office/drawing/2014/main" id="{6E838B0B-E290-4325-9E05-1303ABB3A057}"/>
              </a:ext>
            </a:extLst>
          </p:cNvPr>
          <p:cNvSpPr>
            <a:spLocks noGrp="1"/>
          </p:cNvSpPr>
          <p:nvPr>
            <p:ph idx="1"/>
          </p:nvPr>
        </p:nvSpPr>
        <p:spPr>
          <a:xfrm>
            <a:off x="335280" y="1266738"/>
            <a:ext cx="11430000" cy="5377902"/>
          </a:xfrm>
        </p:spPr>
        <p:txBody>
          <a:bodyPr>
            <a:normAutofit fontScale="92500" lnSpcReduction="20000"/>
          </a:bodyPr>
          <a:lstStyle/>
          <a:p>
            <a:pPr marL="0" indent="0">
              <a:buNone/>
            </a:pPr>
            <a:r>
              <a:rPr lang="en-US" sz="1900" b="0" i="0" dirty="0">
                <a:effectLst/>
                <a:latin typeface="-apple-system"/>
              </a:rPr>
              <a:t>Problem Statement</a:t>
            </a:r>
          </a:p>
          <a:p>
            <a:r>
              <a:rPr lang="en-US" sz="1400" b="0" i="0" dirty="0">
                <a:solidFill>
                  <a:schemeClr val="accent3">
                    <a:lumMod val="60000"/>
                    <a:lumOff val="40000"/>
                  </a:schemeClr>
                </a:solidFill>
                <a:effectLst/>
                <a:latin typeface="-apple-system"/>
              </a:rPr>
              <a:t>Website designed to accept the input about the states and </a:t>
            </a:r>
            <a:r>
              <a:rPr lang="en-US" sz="1400" b="0" i="0" dirty="0" err="1">
                <a:solidFill>
                  <a:schemeClr val="accent3">
                    <a:lumMod val="60000"/>
                    <a:lumOff val="40000"/>
                  </a:schemeClr>
                </a:solidFill>
                <a:effectLst/>
                <a:latin typeface="-apple-system"/>
              </a:rPr>
              <a:t>transtions</a:t>
            </a:r>
            <a:r>
              <a:rPr lang="en-US" sz="1400" b="0" i="0" dirty="0">
                <a:solidFill>
                  <a:schemeClr val="accent3">
                    <a:lumMod val="60000"/>
                    <a:lumOff val="40000"/>
                  </a:schemeClr>
                </a:solidFill>
                <a:effectLst/>
                <a:latin typeface="-apple-system"/>
              </a:rPr>
              <a:t> of a Non-Deterministic Automata (NFA) and to convert it into an equivalent Deterministic Finite Automata (DFA) and visualize it.</a:t>
            </a:r>
          </a:p>
          <a:p>
            <a:pPr marL="0" indent="0">
              <a:buNone/>
            </a:pPr>
            <a:endParaRPr lang="en-US" sz="1900" dirty="0">
              <a:latin typeface="-apple-system"/>
            </a:endParaRPr>
          </a:p>
          <a:p>
            <a:pPr marL="0" indent="0">
              <a:buNone/>
            </a:pPr>
            <a:r>
              <a:rPr lang="en-US" sz="1900" dirty="0">
                <a:latin typeface="-apple-system"/>
              </a:rPr>
              <a:t>Getting Started with the Project</a:t>
            </a:r>
            <a:endParaRPr lang="en-US" sz="1400" b="0" i="0" dirty="0">
              <a:solidFill>
                <a:schemeClr val="accent3">
                  <a:lumMod val="60000"/>
                  <a:lumOff val="40000"/>
                </a:schemeClr>
              </a:solidFill>
              <a:effectLst/>
              <a:latin typeface="-apple-system"/>
            </a:endParaRPr>
          </a:p>
          <a:p>
            <a:pPr algn="l"/>
            <a:r>
              <a:rPr lang="en-US" sz="1500" b="0" i="0" dirty="0">
                <a:solidFill>
                  <a:schemeClr val="accent3">
                    <a:lumMod val="60000"/>
                    <a:lumOff val="40000"/>
                  </a:schemeClr>
                </a:solidFill>
                <a:effectLst/>
                <a:latin typeface="-apple-system"/>
              </a:rPr>
              <a:t>These instructions will get you a copy of the project up and running on your local machine for development and testing purposes.</a:t>
            </a:r>
          </a:p>
          <a:p>
            <a:pPr algn="l"/>
            <a:r>
              <a:rPr lang="en-US" sz="1500" b="1" i="0" dirty="0">
                <a:solidFill>
                  <a:schemeClr val="accent6">
                    <a:lumMod val="40000"/>
                    <a:lumOff val="60000"/>
                  </a:schemeClr>
                </a:solidFill>
                <a:effectLst/>
                <a:latin typeface="-apple-system"/>
              </a:rPr>
              <a:t>Prerequisites</a:t>
            </a:r>
          </a:p>
          <a:p>
            <a:pPr lvl="1">
              <a:buFont typeface="Arial" panose="020B0604020202020204" pitchFamily="34" charset="0"/>
              <a:buChar char="•"/>
            </a:pPr>
            <a:r>
              <a:rPr lang="en-US" sz="1500" b="0" i="0" u="none" strike="noStrike" dirty="0">
                <a:solidFill>
                  <a:schemeClr val="accent3">
                    <a:lumMod val="60000"/>
                    <a:lumOff val="40000"/>
                  </a:schemeClr>
                </a:solidFill>
                <a:effectLst/>
                <a:latin typeface="-apple-system"/>
                <a:hlinkClick r:id="rId2">
                  <a:extLst>
                    <a:ext uri="{A12FA001-AC4F-418D-AE19-62706E023703}">
                      <ahyp:hlinkClr xmlns:ahyp="http://schemas.microsoft.com/office/drawing/2018/hyperlinkcolor" val="tx"/>
                    </a:ext>
                  </a:extLst>
                </a:hlinkClick>
              </a:rPr>
              <a:t>React</a:t>
            </a:r>
            <a:endParaRPr lang="en-US" sz="1500" b="0" i="0" dirty="0">
              <a:solidFill>
                <a:schemeClr val="accent3">
                  <a:lumMod val="60000"/>
                  <a:lumOff val="40000"/>
                </a:schemeClr>
              </a:solidFill>
              <a:effectLst/>
              <a:latin typeface="-apple-system"/>
            </a:endParaRPr>
          </a:p>
          <a:p>
            <a:pPr lvl="1">
              <a:buFont typeface="Arial" panose="020B0604020202020204" pitchFamily="34" charset="0"/>
              <a:buChar char="•"/>
            </a:pPr>
            <a:r>
              <a:rPr lang="en-US" sz="1500" b="0" i="0" u="none" strike="noStrike" dirty="0">
                <a:solidFill>
                  <a:schemeClr val="accent3">
                    <a:lumMod val="60000"/>
                    <a:lumOff val="40000"/>
                  </a:schemeClr>
                </a:solidFill>
                <a:effectLst/>
                <a:latin typeface="-apple-system"/>
                <a:hlinkClick r:id="rId3">
                  <a:extLst>
                    <a:ext uri="{A12FA001-AC4F-418D-AE19-62706E023703}">
                      <ahyp:hlinkClr xmlns:ahyp="http://schemas.microsoft.com/office/drawing/2018/hyperlinkcolor" val="tx"/>
                    </a:ext>
                  </a:extLst>
                </a:hlinkClick>
              </a:rPr>
              <a:t>Tailwind CSS</a:t>
            </a:r>
            <a:endParaRPr lang="en-US" sz="1500" b="0" i="0" dirty="0">
              <a:solidFill>
                <a:schemeClr val="accent3">
                  <a:lumMod val="60000"/>
                  <a:lumOff val="40000"/>
                </a:schemeClr>
              </a:solidFill>
              <a:effectLst/>
              <a:latin typeface="-apple-system"/>
            </a:endParaRPr>
          </a:p>
          <a:p>
            <a:r>
              <a:rPr lang="en-IN" sz="1500" b="1" i="0" dirty="0">
                <a:solidFill>
                  <a:schemeClr val="accent6">
                    <a:lumMod val="40000"/>
                    <a:lumOff val="60000"/>
                  </a:schemeClr>
                </a:solidFill>
                <a:effectLst/>
                <a:latin typeface="-apple-system"/>
              </a:rPr>
              <a:t>Installing</a:t>
            </a:r>
          </a:p>
          <a:p>
            <a:pPr algn="l"/>
            <a:r>
              <a:rPr lang="en-US" sz="1500" b="0" i="0" dirty="0">
                <a:solidFill>
                  <a:schemeClr val="accent3">
                    <a:lumMod val="60000"/>
                    <a:lumOff val="40000"/>
                  </a:schemeClr>
                </a:solidFill>
                <a:effectLst/>
                <a:latin typeface="-apple-system"/>
              </a:rPr>
              <a:t>A step by step series of examples that tell you how to get a development env running.</a:t>
            </a:r>
          </a:p>
          <a:p>
            <a:pPr algn="l">
              <a:buFont typeface="Arial" panose="020B0604020202020204" pitchFamily="34" charset="0"/>
              <a:buChar char="•"/>
            </a:pPr>
            <a:r>
              <a:rPr lang="en-US" sz="1500" b="0" i="0" dirty="0">
                <a:solidFill>
                  <a:schemeClr val="accent3">
                    <a:lumMod val="60000"/>
                    <a:lumOff val="40000"/>
                  </a:schemeClr>
                </a:solidFill>
                <a:effectLst/>
                <a:latin typeface="-apple-system"/>
              </a:rPr>
              <a:t>Clone this repository</a:t>
            </a:r>
          </a:p>
          <a:p>
            <a:pPr algn="l">
              <a:buFont typeface="Arial" panose="020B0604020202020204" pitchFamily="34" charset="0"/>
              <a:buChar char="•"/>
            </a:pPr>
            <a:r>
              <a:rPr lang="en-US" sz="1500" b="0" i="0" dirty="0">
                <a:solidFill>
                  <a:schemeClr val="accent3">
                    <a:lumMod val="60000"/>
                    <a:lumOff val="40000"/>
                  </a:schemeClr>
                </a:solidFill>
                <a:effectLst/>
                <a:latin typeface="-apple-system"/>
              </a:rPr>
              <a:t>Open command line in the cloned folder,</a:t>
            </a:r>
          </a:p>
          <a:p>
            <a:pPr lvl="2"/>
            <a:r>
              <a:rPr lang="en-US" sz="1500" b="0" i="0" dirty="0">
                <a:solidFill>
                  <a:schemeClr val="accent3">
                    <a:lumMod val="60000"/>
                    <a:lumOff val="40000"/>
                  </a:schemeClr>
                </a:solidFill>
                <a:effectLst/>
                <a:latin typeface="-apple-system"/>
              </a:rPr>
              <a:t>To install dependencies, run</a:t>
            </a:r>
            <a:r>
              <a:rPr lang="en-US" sz="1500" dirty="0">
                <a:solidFill>
                  <a:schemeClr val="accent3">
                    <a:lumMod val="60000"/>
                    <a:lumOff val="40000"/>
                  </a:schemeClr>
                </a:solidFill>
                <a:latin typeface="-apple-system"/>
              </a:rPr>
              <a:t> </a:t>
            </a:r>
            <a:r>
              <a:rPr lang="en-US" sz="1500" dirty="0" err="1">
                <a:solidFill>
                  <a:schemeClr val="accent3">
                    <a:lumMod val="60000"/>
                    <a:lumOff val="40000"/>
                  </a:schemeClr>
                </a:solidFill>
                <a:latin typeface="-apple-system"/>
              </a:rPr>
              <a:t>npm</a:t>
            </a:r>
            <a:r>
              <a:rPr lang="en-US" sz="1500" dirty="0">
                <a:solidFill>
                  <a:schemeClr val="accent3">
                    <a:lumMod val="60000"/>
                    <a:lumOff val="40000"/>
                  </a:schemeClr>
                </a:solidFill>
                <a:latin typeface="-apple-system"/>
              </a:rPr>
              <a:t> install</a:t>
            </a:r>
          </a:p>
          <a:p>
            <a:pPr lvl="2"/>
            <a:r>
              <a:rPr lang="en-US" sz="1500" b="0" i="0" dirty="0">
                <a:solidFill>
                  <a:schemeClr val="accent3">
                    <a:lumMod val="60000"/>
                    <a:lumOff val="40000"/>
                  </a:schemeClr>
                </a:solidFill>
                <a:effectLst/>
                <a:latin typeface="-apple-system"/>
              </a:rPr>
              <a:t>To run the application for development,</a:t>
            </a:r>
          </a:p>
          <a:p>
            <a:pPr lvl="3">
              <a:buFont typeface="Wingdings" panose="05000000000000000000" pitchFamily="2" charset="2"/>
              <a:buChar char="§"/>
            </a:pPr>
            <a:r>
              <a:rPr lang="en-IN" sz="1500" b="0" i="0" dirty="0">
                <a:solidFill>
                  <a:schemeClr val="accent3">
                    <a:lumMod val="60000"/>
                    <a:lumOff val="40000"/>
                  </a:schemeClr>
                </a:solidFill>
                <a:effectLst/>
                <a:latin typeface="-apple-system"/>
              </a:rPr>
              <a:t>Run </a:t>
            </a:r>
            <a:r>
              <a:rPr lang="en-IN" sz="1500" b="0" i="0" dirty="0" err="1">
                <a:solidFill>
                  <a:schemeClr val="accent3">
                    <a:lumMod val="60000"/>
                    <a:lumOff val="40000"/>
                  </a:schemeClr>
                </a:solidFill>
                <a:effectLst/>
                <a:latin typeface="-apple-system"/>
              </a:rPr>
              <a:t>npm</a:t>
            </a:r>
            <a:r>
              <a:rPr lang="en-IN" sz="1500" b="0" i="0" dirty="0">
                <a:solidFill>
                  <a:schemeClr val="accent3">
                    <a:lumMod val="60000"/>
                    <a:lumOff val="40000"/>
                  </a:schemeClr>
                </a:solidFill>
                <a:effectLst/>
                <a:latin typeface="-apple-system"/>
              </a:rPr>
              <a:t> start </a:t>
            </a:r>
            <a:r>
              <a:rPr lang="en-US" sz="1500" b="0" i="0" dirty="0">
                <a:solidFill>
                  <a:schemeClr val="accent3">
                    <a:lumMod val="60000"/>
                    <a:lumOff val="40000"/>
                  </a:schemeClr>
                </a:solidFill>
                <a:effectLst/>
                <a:latin typeface="-apple-system"/>
              </a:rPr>
              <a:t>in the root folder to start the backend app</a:t>
            </a:r>
          </a:p>
          <a:p>
            <a:pPr lvl="3">
              <a:buFont typeface="Wingdings" panose="05000000000000000000" pitchFamily="2" charset="2"/>
              <a:buChar char="§"/>
            </a:pPr>
            <a:r>
              <a:rPr lang="en-US" sz="1500" dirty="0">
                <a:solidFill>
                  <a:schemeClr val="accent3">
                    <a:lumMod val="60000"/>
                    <a:lumOff val="40000"/>
                  </a:schemeClr>
                </a:solidFill>
                <a:latin typeface="-apple-system"/>
              </a:rPr>
              <a:t>Then run </a:t>
            </a:r>
            <a:r>
              <a:rPr lang="en-US" sz="1500" dirty="0" err="1">
                <a:solidFill>
                  <a:schemeClr val="accent3">
                    <a:lumMod val="60000"/>
                    <a:lumOff val="40000"/>
                  </a:schemeClr>
                </a:solidFill>
                <a:latin typeface="-apple-system"/>
              </a:rPr>
              <a:t>npm</a:t>
            </a:r>
            <a:r>
              <a:rPr lang="en-US" sz="1500" dirty="0">
                <a:solidFill>
                  <a:schemeClr val="accent3">
                    <a:lumMod val="60000"/>
                    <a:lumOff val="40000"/>
                  </a:schemeClr>
                </a:solidFill>
                <a:latin typeface="-apple-system"/>
              </a:rPr>
              <a:t> start </a:t>
            </a:r>
            <a:r>
              <a:rPr lang="en-US" sz="1500" b="0" i="0" dirty="0">
                <a:solidFill>
                  <a:schemeClr val="accent3">
                    <a:lumMod val="60000"/>
                    <a:lumOff val="40000"/>
                  </a:schemeClr>
                </a:solidFill>
                <a:effectLst/>
                <a:latin typeface="-apple-system"/>
              </a:rPr>
              <a:t>in the client folder to start the frontend app</a:t>
            </a:r>
          </a:p>
          <a:p>
            <a:r>
              <a:rPr lang="en-US" sz="1500" b="0" i="0" dirty="0">
                <a:solidFill>
                  <a:schemeClr val="accent3">
                    <a:lumMod val="60000"/>
                    <a:lumOff val="40000"/>
                  </a:schemeClr>
                </a:solidFill>
                <a:effectLst/>
                <a:latin typeface="-apple-system"/>
              </a:rPr>
              <a:t>Open localhost:3000 in the browser</a:t>
            </a:r>
          </a:p>
          <a:p>
            <a:endParaRPr lang="en-IN" dirty="0"/>
          </a:p>
        </p:txBody>
      </p:sp>
      <p:sp>
        <p:nvSpPr>
          <p:cNvPr id="2" name="Slide Number Placeholder 1">
            <a:extLst>
              <a:ext uri="{FF2B5EF4-FFF2-40B4-BE49-F238E27FC236}">
                <a16:creationId xmlns:a16="http://schemas.microsoft.com/office/drawing/2014/main" id="{543866A8-1796-429E-AC3A-87994766EFF4}"/>
              </a:ext>
            </a:extLst>
          </p:cNvPr>
          <p:cNvSpPr>
            <a:spLocks noGrp="1"/>
          </p:cNvSpPr>
          <p:nvPr>
            <p:ph type="sldNum" sz="quarter" idx="12"/>
          </p:nvPr>
        </p:nvSpPr>
        <p:spPr/>
        <p:txBody>
          <a:bodyPr/>
          <a:lstStyle/>
          <a:p>
            <a:fld id="{E45452A1-3A34-4550-90B1-0E55F9FDB3FB}" type="slidenum">
              <a:rPr lang="en-IN" smtClean="0"/>
              <a:t>2</a:t>
            </a:fld>
            <a:endParaRPr lang="en-IN"/>
          </a:p>
        </p:txBody>
      </p:sp>
    </p:spTree>
    <p:extLst>
      <p:ext uri="{BB962C8B-B14F-4D97-AF65-F5344CB8AC3E}">
        <p14:creationId xmlns:p14="http://schemas.microsoft.com/office/powerpoint/2010/main" val="217241573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down)">
                                      <p:cBhvr>
                                        <p:cTn id="13" dur="580">
                                          <p:stCondLst>
                                            <p:cond delay="0"/>
                                          </p:stCondLst>
                                        </p:cTn>
                                        <p:tgtEl>
                                          <p:spTgt spid="5">
                                            <p:txEl>
                                              <p:pRg st="0" end="0"/>
                                            </p:txEl>
                                          </p:spTgt>
                                        </p:tgtEl>
                                      </p:cBhvr>
                                    </p:animEffect>
                                    <p:anim calcmode="lin" valueType="num">
                                      <p:cBhvr>
                                        <p:cTn id="14"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xEl>
                                              <p:pRg st="0" end="0"/>
                                            </p:txEl>
                                          </p:spTgt>
                                        </p:tgtEl>
                                      </p:cBhvr>
                                      <p:to x="100000" y="60000"/>
                                    </p:animScale>
                                    <p:animScale>
                                      <p:cBhvr>
                                        <p:cTn id="20" dur="166" decel="50000">
                                          <p:stCondLst>
                                            <p:cond delay="676"/>
                                          </p:stCondLst>
                                        </p:cTn>
                                        <p:tgtEl>
                                          <p:spTgt spid="5">
                                            <p:txEl>
                                              <p:pRg st="0" end="0"/>
                                            </p:txEl>
                                          </p:spTgt>
                                        </p:tgtEl>
                                      </p:cBhvr>
                                      <p:to x="100000" y="100000"/>
                                    </p:animScale>
                                    <p:animScale>
                                      <p:cBhvr>
                                        <p:cTn id="21" dur="26">
                                          <p:stCondLst>
                                            <p:cond delay="1312"/>
                                          </p:stCondLst>
                                        </p:cTn>
                                        <p:tgtEl>
                                          <p:spTgt spid="5">
                                            <p:txEl>
                                              <p:pRg st="0" end="0"/>
                                            </p:txEl>
                                          </p:spTgt>
                                        </p:tgtEl>
                                      </p:cBhvr>
                                      <p:to x="100000" y="80000"/>
                                    </p:animScale>
                                    <p:animScale>
                                      <p:cBhvr>
                                        <p:cTn id="22" dur="166" decel="50000">
                                          <p:stCondLst>
                                            <p:cond delay="1338"/>
                                          </p:stCondLst>
                                        </p:cTn>
                                        <p:tgtEl>
                                          <p:spTgt spid="5">
                                            <p:txEl>
                                              <p:pRg st="0" end="0"/>
                                            </p:txEl>
                                          </p:spTgt>
                                        </p:tgtEl>
                                      </p:cBhvr>
                                      <p:to x="100000" y="100000"/>
                                    </p:animScale>
                                    <p:animScale>
                                      <p:cBhvr>
                                        <p:cTn id="23" dur="26">
                                          <p:stCondLst>
                                            <p:cond delay="1642"/>
                                          </p:stCondLst>
                                        </p:cTn>
                                        <p:tgtEl>
                                          <p:spTgt spid="5">
                                            <p:txEl>
                                              <p:pRg st="0" end="0"/>
                                            </p:txEl>
                                          </p:spTgt>
                                        </p:tgtEl>
                                      </p:cBhvr>
                                      <p:to x="100000" y="90000"/>
                                    </p:animScale>
                                    <p:animScale>
                                      <p:cBhvr>
                                        <p:cTn id="24" dur="166" decel="50000">
                                          <p:stCondLst>
                                            <p:cond delay="1668"/>
                                          </p:stCondLst>
                                        </p:cTn>
                                        <p:tgtEl>
                                          <p:spTgt spid="5">
                                            <p:txEl>
                                              <p:pRg st="0" end="0"/>
                                            </p:txEl>
                                          </p:spTgt>
                                        </p:tgtEl>
                                      </p:cBhvr>
                                      <p:to x="100000" y="100000"/>
                                    </p:animScale>
                                    <p:animScale>
                                      <p:cBhvr>
                                        <p:cTn id="25" dur="26">
                                          <p:stCondLst>
                                            <p:cond delay="1808"/>
                                          </p:stCondLst>
                                        </p:cTn>
                                        <p:tgtEl>
                                          <p:spTgt spid="5">
                                            <p:txEl>
                                              <p:pRg st="0" end="0"/>
                                            </p:txEl>
                                          </p:spTgt>
                                        </p:tgtEl>
                                      </p:cBhvr>
                                      <p:to x="100000" y="95000"/>
                                    </p:animScale>
                                    <p:animScale>
                                      <p:cBhvr>
                                        <p:cTn id="26" dur="166" decel="50000">
                                          <p:stCondLst>
                                            <p:cond delay="1834"/>
                                          </p:stCondLst>
                                        </p:cTn>
                                        <p:tgtEl>
                                          <p:spTgt spid="5">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32" fill="hold"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diamond(out)">
                                      <p:cBhvr>
                                        <p:cTn id="42" dur="2000"/>
                                        <p:tgtEl>
                                          <p:spTgt spid="5">
                                            <p:txEl>
                                              <p:pRg st="4" end="4"/>
                                            </p:txEl>
                                          </p:spTgt>
                                        </p:tgtEl>
                                      </p:cBhvr>
                                    </p:animEffect>
                                  </p:childTnLst>
                                </p:cTn>
                              </p:par>
                              <p:par>
                                <p:cTn id="43" presetID="8" presetClass="entr" presetSubtype="32" fill="hold"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diamond(out)">
                                      <p:cBhvr>
                                        <p:cTn id="45" dur="2000"/>
                                        <p:tgtEl>
                                          <p:spTgt spid="5">
                                            <p:txEl>
                                              <p:pRg st="5" end="5"/>
                                            </p:txEl>
                                          </p:spTgt>
                                        </p:tgtEl>
                                      </p:cBhvr>
                                    </p:animEffect>
                                  </p:childTnLst>
                                </p:cTn>
                              </p:par>
                              <p:par>
                                <p:cTn id="46" presetID="8" presetClass="entr" presetSubtype="32" fill="hold" nodeType="with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Effect transition="in" filter="diamond(out)">
                                      <p:cBhvr>
                                        <p:cTn id="48" dur="2000"/>
                                        <p:tgtEl>
                                          <p:spTgt spid="5">
                                            <p:txEl>
                                              <p:pRg st="6" end="6"/>
                                            </p:txEl>
                                          </p:spTgt>
                                        </p:tgtEl>
                                      </p:cBhvr>
                                    </p:animEffect>
                                  </p:childTnLst>
                                </p:cTn>
                              </p:par>
                              <p:par>
                                <p:cTn id="49" presetID="8" presetClass="entr" presetSubtype="32" fill="hold" nodeType="with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Effect transition="in" filter="diamond(out)">
                                      <p:cBhvr>
                                        <p:cTn id="51" dur="2000"/>
                                        <p:tgtEl>
                                          <p:spTgt spid="5">
                                            <p:txEl>
                                              <p:pRg st="7" end="7"/>
                                            </p:txEl>
                                          </p:spTgt>
                                        </p:tgtEl>
                                      </p:cBhvr>
                                    </p:animEffect>
                                  </p:childTnLst>
                                </p:cTn>
                              </p:par>
                              <p:par>
                                <p:cTn id="52" presetID="8" presetClass="entr" presetSubtype="32" fill="hold" nodeType="withEffect">
                                  <p:stCondLst>
                                    <p:cond delay="0"/>
                                  </p:stCondLst>
                                  <p:childTnLst>
                                    <p:set>
                                      <p:cBhvr>
                                        <p:cTn id="53" dur="1" fill="hold">
                                          <p:stCondLst>
                                            <p:cond delay="0"/>
                                          </p:stCondLst>
                                        </p:cTn>
                                        <p:tgtEl>
                                          <p:spTgt spid="5">
                                            <p:txEl>
                                              <p:pRg st="8" end="8"/>
                                            </p:txEl>
                                          </p:spTgt>
                                        </p:tgtEl>
                                        <p:attrNameLst>
                                          <p:attrName>style.visibility</p:attrName>
                                        </p:attrNameLst>
                                      </p:cBhvr>
                                      <p:to>
                                        <p:strVal val="visible"/>
                                      </p:to>
                                    </p:set>
                                    <p:animEffect transition="in" filter="diamond(out)">
                                      <p:cBhvr>
                                        <p:cTn id="54" dur="2000"/>
                                        <p:tgtEl>
                                          <p:spTgt spid="5">
                                            <p:txEl>
                                              <p:pRg st="8" end="8"/>
                                            </p:txEl>
                                          </p:spTgt>
                                        </p:tgtEl>
                                      </p:cBhvr>
                                    </p:animEffect>
                                  </p:childTnLst>
                                </p:cTn>
                              </p:par>
                              <p:par>
                                <p:cTn id="55" presetID="8" presetClass="entr" presetSubtype="32" fill="hold" nodeType="with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diamond(out)">
                                      <p:cBhvr>
                                        <p:cTn id="57" dur="2000"/>
                                        <p:tgtEl>
                                          <p:spTgt spid="5">
                                            <p:txEl>
                                              <p:pRg st="9" end="9"/>
                                            </p:txEl>
                                          </p:spTgt>
                                        </p:tgtEl>
                                      </p:cBhvr>
                                    </p:animEffect>
                                  </p:childTnLst>
                                </p:cTn>
                              </p:par>
                              <p:par>
                                <p:cTn id="58" presetID="8" presetClass="entr" presetSubtype="32" fill="hold" nodeType="withEffect">
                                  <p:stCondLst>
                                    <p:cond delay="0"/>
                                  </p:stCondLst>
                                  <p:childTnLst>
                                    <p:set>
                                      <p:cBhvr>
                                        <p:cTn id="59" dur="1" fill="hold">
                                          <p:stCondLst>
                                            <p:cond delay="0"/>
                                          </p:stCondLst>
                                        </p:cTn>
                                        <p:tgtEl>
                                          <p:spTgt spid="5">
                                            <p:txEl>
                                              <p:pRg st="10" end="10"/>
                                            </p:txEl>
                                          </p:spTgt>
                                        </p:tgtEl>
                                        <p:attrNameLst>
                                          <p:attrName>style.visibility</p:attrName>
                                        </p:attrNameLst>
                                      </p:cBhvr>
                                      <p:to>
                                        <p:strVal val="visible"/>
                                      </p:to>
                                    </p:set>
                                    <p:animEffect transition="in" filter="diamond(out)">
                                      <p:cBhvr>
                                        <p:cTn id="60" dur="2000"/>
                                        <p:tgtEl>
                                          <p:spTgt spid="5">
                                            <p:txEl>
                                              <p:pRg st="10" end="10"/>
                                            </p:txEl>
                                          </p:spTgt>
                                        </p:tgtEl>
                                      </p:cBhvr>
                                    </p:animEffect>
                                  </p:childTnLst>
                                </p:cTn>
                              </p:par>
                              <p:par>
                                <p:cTn id="61" presetID="8" presetClass="entr" presetSubtype="32" fill="hold" nodeType="withEffect">
                                  <p:stCondLst>
                                    <p:cond delay="0"/>
                                  </p:stCondLst>
                                  <p:childTnLst>
                                    <p:set>
                                      <p:cBhvr>
                                        <p:cTn id="62" dur="1" fill="hold">
                                          <p:stCondLst>
                                            <p:cond delay="0"/>
                                          </p:stCondLst>
                                        </p:cTn>
                                        <p:tgtEl>
                                          <p:spTgt spid="5">
                                            <p:txEl>
                                              <p:pRg st="11" end="11"/>
                                            </p:txEl>
                                          </p:spTgt>
                                        </p:tgtEl>
                                        <p:attrNameLst>
                                          <p:attrName>style.visibility</p:attrName>
                                        </p:attrNameLst>
                                      </p:cBhvr>
                                      <p:to>
                                        <p:strVal val="visible"/>
                                      </p:to>
                                    </p:set>
                                    <p:animEffect transition="in" filter="diamond(out)">
                                      <p:cBhvr>
                                        <p:cTn id="63" dur="2000"/>
                                        <p:tgtEl>
                                          <p:spTgt spid="5">
                                            <p:txEl>
                                              <p:pRg st="11" end="11"/>
                                            </p:txEl>
                                          </p:spTgt>
                                        </p:tgtEl>
                                      </p:cBhvr>
                                    </p:animEffect>
                                  </p:childTnLst>
                                </p:cTn>
                              </p:par>
                              <p:par>
                                <p:cTn id="64" presetID="8" presetClass="entr" presetSubtype="32" fill="hold" nodeType="withEffect">
                                  <p:stCondLst>
                                    <p:cond delay="0"/>
                                  </p:stCondLst>
                                  <p:childTnLst>
                                    <p:set>
                                      <p:cBhvr>
                                        <p:cTn id="65" dur="1" fill="hold">
                                          <p:stCondLst>
                                            <p:cond delay="0"/>
                                          </p:stCondLst>
                                        </p:cTn>
                                        <p:tgtEl>
                                          <p:spTgt spid="5">
                                            <p:txEl>
                                              <p:pRg st="12" end="12"/>
                                            </p:txEl>
                                          </p:spTgt>
                                        </p:tgtEl>
                                        <p:attrNameLst>
                                          <p:attrName>style.visibility</p:attrName>
                                        </p:attrNameLst>
                                      </p:cBhvr>
                                      <p:to>
                                        <p:strVal val="visible"/>
                                      </p:to>
                                    </p:set>
                                    <p:animEffect transition="in" filter="diamond(out)">
                                      <p:cBhvr>
                                        <p:cTn id="66" dur="2000"/>
                                        <p:tgtEl>
                                          <p:spTgt spid="5">
                                            <p:txEl>
                                              <p:pRg st="12" end="12"/>
                                            </p:txEl>
                                          </p:spTgt>
                                        </p:tgtEl>
                                      </p:cBhvr>
                                    </p:animEffect>
                                  </p:childTnLst>
                                </p:cTn>
                              </p:par>
                              <p:par>
                                <p:cTn id="67" presetID="8" presetClass="entr" presetSubtype="32" fill="hold" nodeType="withEffect">
                                  <p:stCondLst>
                                    <p:cond delay="0"/>
                                  </p:stCondLst>
                                  <p:childTnLst>
                                    <p:set>
                                      <p:cBhvr>
                                        <p:cTn id="68" dur="1" fill="hold">
                                          <p:stCondLst>
                                            <p:cond delay="0"/>
                                          </p:stCondLst>
                                        </p:cTn>
                                        <p:tgtEl>
                                          <p:spTgt spid="5">
                                            <p:txEl>
                                              <p:pRg st="13" end="13"/>
                                            </p:txEl>
                                          </p:spTgt>
                                        </p:tgtEl>
                                        <p:attrNameLst>
                                          <p:attrName>style.visibility</p:attrName>
                                        </p:attrNameLst>
                                      </p:cBhvr>
                                      <p:to>
                                        <p:strVal val="visible"/>
                                      </p:to>
                                    </p:set>
                                    <p:animEffect transition="in" filter="diamond(out)">
                                      <p:cBhvr>
                                        <p:cTn id="69" dur="2000"/>
                                        <p:tgtEl>
                                          <p:spTgt spid="5">
                                            <p:txEl>
                                              <p:pRg st="13" end="13"/>
                                            </p:txEl>
                                          </p:spTgt>
                                        </p:tgtEl>
                                      </p:cBhvr>
                                    </p:animEffect>
                                  </p:childTnLst>
                                </p:cTn>
                              </p:par>
                              <p:par>
                                <p:cTn id="70" presetID="8" presetClass="entr" presetSubtype="32" fill="hold" nodeType="withEffect">
                                  <p:stCondLst>
                                    <p:cond delay="0"/>
                                  </p:stCondLst>
                                  <p:childTnLst>
                                    <p:set>
                                      <p:cBhvr>
                                        <p:cTn id="71" dur="1" fill="hold">
                                          <p:stCondLst>
                                            <p:cond delay="0"/>
                                          </p:stCondLst>
                                        </p:cTn>
                                        <p:tgtEl>
                                          <p:spTgt spid="5">
                                            <p:txEl>
                                              <p:pRg st="14" end="14"/>
                                            </p:txEl>
                                          </p:spTgt>
                                        </p:tgtEl>
                                        <p:attrNameLst>
                                          <p:attrName>style.visibility</p:attrName>
                                        </p:attrNameLst>
                                      </p:cBhvr>
                                      <p:to>
                                        <p:strVal val="visible"/>
                                      </p:to>
                                    </p:set>
                                    <p:animEffect transition="in" filter="diamond(out)">
                                      <p:cBhvr>
                                        <p:cTn id="72" dur="2000"/>
                                        <p:tgtEl>
                                          <p:spTgt spid="5">
                                            <p:txEl>
                                              <p:pRg st="14" end="14"/>
                                            </p:txEl>
                                          </p:spTgt>
                                        </p:tgtEl>
                                      </p:cBhvr>
                                    </p:animEffect>
                                  </p:childTnLst>
                                </p:cTn>
                              </p:par>
                              <p:par>
                                <p:cTn id="73" presetID="8" presetClass="entr" presetSubtype="32" fill="hold" nodeType="withEffect">
                                  <p:stCondLst>
                                    <p:cond delay="0"/>
                                  </p:stCondLst>
                                  <p:childTnLst>
                                    <p:set>
                                      <p:cBhvr>
                                        <p:cTn id="74" dur="1" fill="hold">
                                          <p:stCondLst>
                                            <p:cond delay="0"/>
                                          </p:stCondLst>
                                        </p:cTn>
                                        <p:tgtEl>
                                          <p:spTgt spid="5">
                                            <p:txEl>
                                              <p:pRg st="15" end="15"/>
                                            </p:txEl>
                                          </p:spTgt>
                                        </p:tgtEl>
                                        <p:attrNameLst>
                                          <p:attrName>style.visibility</p:attrName>
                                        </p:attrNameLst>
                                      </p:cBhvr>
                                      <p:to>
                                        <p:strVal val="visible"/>
                                      </p:to>
                                    </p:set>
                                    <p:animEffect transition="in" filter="diamond(out)">
                                      <p:cBhvr>
                                        <p:cTn id="75" dur="2000"/>
                                        <p:tgtEl>
                                          <p:spTgt spid="5">
                                            <p:txEl>
                                              <p:pRg st="15" end="15"/>
                                            </p:txEl>
                                          </p:spTgt>
                                        </p:tgtEl>
                                      </p:cBhvr>
                                    </p:animEffect>
                                  </p:childTnLst>
                                </p:cTn>
                              </p:par>
                              <p:par>
                                <p:cTn id="76" presetID="8" presetClass="entr" presetSubtype="32" fill="hold" nodeType="withEffect">
                                  <p:stCondLst>
                                    <p:cond delay="0"/>
                                  </p:stCondLst>
                                  <p:childTnLst>
                                    <p:set>
                                      <p:cBhvr>
                                        <p:cTn id="77" dur="1" fill="hold">
                                          <p:stCondLst>
                                            <p:cond delay="0"/>
                                          </p:stCondLst>
                                        </p:cTn>
                                        <p:tgtEl>
                                          <p:spTgt spid="5">
                                            <p:txEl>
                                              <p:pRg st="16" end="16"/>
                                            </p:txEl>
                                          </p:spTgt>
                                        </p:tgtEl>
                                        <p:attrNameLst>
                                          <p:attrName>style.visibility</p:attrName>
                                        </p:attrNameLst>
                                      </p:cBhvr>
                                      <p:to>
                                        <p:strVal val="visible"/>
                                      </p:to>
                                    </p:set>
                                    <p:animEffect transition="in" filter="diamond(out)">
                                      <p:cBhvr>
                                        <p:cTn id="78" dur="20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06EACA-D9A1-4CA0-99FF-048792C71C6A}"/>
              </a:ext>
            </a:extLst>
          </p:cNvPr>
          <p:cNvSpPr>
            <a:spLocks noGrp="1"/>
          </p:cNvSpPr>
          <p:nvPr>
            <p:ph idx="1"/>
          </p:nvPr>
        </p:nvSpPr>
        <p:spPr>
          <a:xfrm>
            <a:off x="1002644" y="802958"/>
            <a:ext cx="8946541" cy="5015136"/>
          </a:xfrm>
        </p:spPr>
        <p:txBody>
          <a:bodyPr>
            <a:normAutofit/>
          </a:bodyPr>
          <a:lstStyle/>
          <a:p>
            <a:pPr algn="l"/>
            <a:r>
              <a:rPr lang="en-IN" sz="1800" b="1" i="0" dirty="0">
                <a:solidFill>
                  <a:schemeClr val="accent6">
                    <a:lumMod val="40000"/>
                    <a:lumOff val="60000"/>
                  </a:schemeClr>
                </a:solidFill>
                <a:effectLst/>
                <a:latin typeface="-apple-system"/>
              </a:rPr>
              <a:t>Built Using</a:t>
            </a:r>
          </a:p>
          <a:p>
            <a:pPr algn="l">
              <a:buFont typeface="Arial" panose="020B0604020202020204" pitchFamily="34" charset="0"/>
              <a:buChar char="•"/>
            </a:pPr>
            <a:r>
              <a:rPr lang="en-IN" sz="1800" b="0" i="0" u="none" strike="noStrike" dirty="0">
                <a:effectLst/>
                <a:latin typeface="-apple-system"/>
                <a:hlinkClick r:id="rId2">
                  <a:extLst>
                    <a:ext uri="{A12FA001-AC4F-418D-AE19-62706E023703}">
                      <ahyp:hlinkClr xmlns:ahyp="http://schemas.microsoft.com/office/drawing/2018/hyperlinkcolor" val="tx"/>
                    </a:ext>
                  </a:extLst>
                </a:hlinkClick>
              </a:rPr>
              <a:t>React</a:t>
            </a:r>
            <a:r>
              <a:rPr lang="en-IN" sz="1800" b="0" i="0" dirty="0">
                <a:effectLst/>
                <a:latin typeface="-apple-system"/>
              </a:rPr>
              <a:t> - Web Framework</a:t>
            </a:r>
          </a:p>
          <a:p>
            <a:pPr algn="l">
              <a:buFont typeface="Arial" panose="020B0604020202020204" pitchFamily="34" charset="0"/>
              <a:buChar char="•"/>
            </a:pPr>
            <a:r>
              <a:rPr lang="en-IN" sz="1800" b="0" i="0" u="none" strike="noStrike" dirty="0">
                <a:effectLst/>
                <a:latin typeface="-apple-system"/>
                <a:hlinkClick r:id="rId3">
                  <a:extLst>
                    <a:ext uri="{A12FA001-AC4F-418D-AE19-62706E023703}">
                      <ahyp:hlinkClr xmlns:ahyp="http://schemas.microsoft.com/office/drawing/2018/hyperlinkcolor" val="tx"/>
                    </a:ext>
                  </a:extLst>
                </a:hlinkClick>
              </a:rPr>
              <a:t>Tailwind CSS</a:t>
            </a:r>
            <a:r>
              <a:rPr lang="en-IN" sz="1800" b="0" i="0" dirty="0">
                <a:effectLst/>
                <a:latin typeface="-apple-system"/>
              </a:rPr>
              <a:t> - CSS Framework</a:t>
            </a:r>
          </a:p>
          <a:p>
            <a:pPr algn="l">
              <a:buFont typeface="Arial" panose="020B0604020202020204" pitchFamily="34" charset="0"/>
              <a:buChar char="•"/>
            </a:pPr>
            <a:r>
              <a:rPr lang="en-IN" sz="1800" b="0" i="0" u="none" strike="noStrike" dirty="0" err="1">
                <a:effectLst/>
                <a:latin typeface="-apple-system"/>
                <a:hlinkClick r:id="rId4">
                  <a:extLst>
                    <a:ext uri="{A12FA001-AC4F-418D-AE19-62706E023703}">
                      <ahyp:hlinkClr xmlns:ahyp="http://schemas.microsoft.com/office/drawing/2018/hyperlinkcolor" val="tx"/>
                    </a:ext>
                  </a:extLst>
                </a:hlinkClick>
              </a:rPr>
              <a:t>GraphViz</a:t>
            </a:r>
            <a:r>
              <a:rPr lang="en-IN" sz="1800" b="0" i="0" u="none" strike="noStrike" dirty="0">
                <a:effectLst/>
                <a:latin typeface="-apple-system"/>
                <a:hlinkClick r:id="rId4">
                  <a:extLst>
                    <a:ext uri="{A12FA001-AC4F-418D-AE19-62706E023703}">
                      <ahyp:hlinkClr xmlns:ahyp="http://schemas.microsoft.com/office/drawing/2018/hyperlinkcolor" val="tx"/>
                    </a:ext>
                  </a:extLst>
                </a:hlinkClick>
              </a:rPr>
              <a:t> API</a:t>
            </a:r>
            <a:r>
              <a:rPr lang="en-IN" sz="1800" b="0" i="0" dirty="0">
                <a:effectLst/>
                <a:latin typeface="-apple-system"/>
              </a:rPr>
              <a:t> - Library for visualization of the DFA</a:t>
            </a:r>
          </a:p>
          <a:p>
            <a:pPr algn="l">
              <a:buFont typeface="Arial" panose="020B0604020202020204" pitchFamily="34" charset="0"/>
              <a:buChar char="•"/>
            </a:pPr>
            <a:r>
              <a:rPr lang="en-IN" sz="1800" b="0" i="0" u="none" strike="noStrike" dirty="0">
                <a:effectLst/>
                <a:latin typeface="-apple-system"/>
                <a:hlinkClick r:id="rId5">
                  <a:extLst>
                    <a:ext uri="{A12FA001-AC4F-418D-AE19-62706E023703}">
                      <ahyp:hlinkClr xmlns:ahyp="http://schemas.microsoft.com/office/drawing/2018/hyperlinkcolor" val="tx"/>
                    </a:ext>
                  </a:extLst>
                </a:hlinkClick>
              </a:rPr>
              <a:t>quickchart.io</a:t>
            </a:r>
            <a:r>
              <a:rPr lang="en-IN" sz="1800" b="0" i="0" dirty="0">
                <a:effectLst/>
                <a:latin typeface="-apple-system"/>
              </a:rPr>
              <a:t> - API for visualization</a:t>
            </a:r>
          </a:p>
          <a:p>
            <a:r>
              <a:rPr lang="en-IN" sz="1800" dirty="0">
                <a:solidFill>
                  <a:schemeClr val="accent6">
                    <a:lumMod val="40000"/>
                    <a:lumOff val="60000"/>
                  </a:schemeClr>
                </a:solidFill>
              </a:rPr>
              <a:t>Packages used: </a:t>
            </a:r>
          </a:p>
          <a:p>
            <a:pPr lvl="1">
              <a:buFont typeface="Wingdings" panose="05000000000000000000" pitchFamily="2" charset="2"/>
              <a:buChar char="§"/>
            </a:pPr>
            <a:r>
              <a:rPr lang="en-IN" dirty="0" err="1">
                <a:solidFill>
                  <a:schemeClr val="accent3">
                    <a:lumMod val="60000"/>
                    <a:lumOff val="40000"/>
                  </a:schemeClr>
                </a:solidFill>
              </a:rPr>
              <a:t>Npm</a:t>
            </a:r>
            <a:r>
              <a:rPr lang="en-IN" dirty="0">
                <a:solidFill>
                  <a:schemeClr val="accent3">
                    <a:lumMod val="60000"/>
                    <a:lumOff val="40000"/>
                  </a:schemeClr>
                </a:solidFill>
              </a:rPr>
              <a:t> package</a:t>
            </a:r>
          </a:p>
          <a:p>
            <a:r>
              <a:rPr lang="en-IN" sz="1800" dirty="0">
                <a:solidFill>
                  <a:schemeClr val="accent6">
                    <a:lumMod val="40000"/>
                    <a:lumOff val="60000"/>
                  </a:schemeClr>
                </a:solidFill>
              </a:rPr>
              <a:t>Code Base: </a:t>
            </a:r>
          </a:p>
          <a:p>
            <a:pPr lvl="1">
              <a:buFont typeface="Wingdings" panose="05000000000000000000" pitchFamily="2" charset="2"/>
              <a:buChar char="§"/>
            </a:pPr>
            <a:r>
              <a:rPr lang="en-IN" dirty="0">
                <a:solidFill>
                  <a:schemeClr val="accent3">
                    <a:lumMod val="60000"/>
                    <a:lumOff val="40000"/>
                  </a:schemeClr>
                </a:solidFill>
              </a:rPr>
              <a:t>GitHub: </a:t>
            </a:r>
            <a:r>
              <a:rPr lang="en-IN" dirty="0">
                <a:solidFill>
                  <a:schemeClr val="accent3">
                    <a:lumMod val="60000"/>
                    <a:lumOff val="40000"/>
                  </a:schemeClr>
                </a:solidFill>
                <a:hlinkClick r:id="rId6"/>
              </a:rPr>
              <a:t>https://github.com/kulkarniishan/PWA-NFA-to-DFA-converter</a:t>
            </a:r>
            <a:endParaRPr lang="en-IN" dirty="0">
              <a:solidFill>
                <a:schemeClr val="accent3">
                  <a:lumMod val="60000"/>
                  <a:lumOff val="40000"/>
                </a:schemeClr>
              </a:solidFill>
            </a:endParaRPr>
          </a:p>
          <a:p>
            <a:r>
              <a:rPr lang="en-IN" sz="1800" dirty="0">
                <a:solidFill>
                  <a:schemeClr val="accent6">
                    <a:lumMod val="40000"/>
                    <a:lumOff val="60000"/>
                  </a:schemeClr>
                </a:solidFill>
              </a:rPr>
              <a:t>Deployment: </a:t>
            </a:r>
          </a:p>
          <a:p>
            <a:pPr lvl="1">
              <a:buFont typeface="Wingdings" panose="05000000000000000000" pitchFamily="2" charset="2"/>
              <a:buChar char="§"/>
            </a:pPr>
            <a:r>
              <a:rPr lang="en-IN" dirty="0">
                <a:solidFill>
                  <a:schemeClr val="accent3">
                    <a:lumMod val="60000"/>
                    <a:lumOff val="40000"/>
                  </a:schemeClr>
                </a:solidFill>
              </a:rPr>
              <a:t> </a:t>
            </a:r>
            <a:r>
              <a:rPr lang="en-IN" dirty="0">
                <a:solidFill>
                  <a:schemeClr val="accent3">
                    <a:lumMod val="60000"/>
                    <a:lumOff val="40000"/>
                  </a:schemeClr>
                </a:solidFill>
                <a:hlinkClick r:id="rId7"/>
              </a:rPr>
              <a:t>https://kulkarniishan.github.io/PWA-NFA-to-DFA-converter/</a:t>
            </a:r>
            <a:endParaRPr lang="en-IN" dirty="0">
              <a:solidFill>
                <a:schemeClr val="accent3">
                  <a:lumMod val="60000"/>
                  <a:lumOff val="40000"/>
                </a:schemeClr>
              </a:solidFill>
            </a:endParaRPr>
          </a:p>
          <a:p>
            <a:pPr marL="457200" lvl="1" indent="0">
              <a:buNone/>
            </a:pPr>
            <a:endParaRPr lang="en-IN" dirty="0">
              <a:solidFill>
                <a:schemeClr val="accent3">
                  <a:lumMod val="60000"/>
                  <a:lumOff val="40000"/>
                </a:schemeClr>
              </a:solidFill>
            </a:endParaRPr>
          </a:p>
        </p:txBody>
      </p:sp>
      <p:sp>
        <p:nvSpPr>
          <p:cNvPr id="2" name="Slide Number Placeholder 1">
            <a:extLst>
              <a:ext uri="{FF2B5EF4-FFF2-40B4-BE49-F238E27FC236}">
                <a16:creationId xmlns:a16="http://schemas.microsoft.com/office/drawing/2014/main" id="{2B4A3FFB-0682-47A9-A0AF-C6B685E0BA7B}"/>
              </a:ext>
            </a:extLst>
          </p:cNvPr>
          <p:cNvSpPr>
            <a:spLocks noGrp="1"/>
          </p:cNvSpPr>
          <p:nvPr>
            <p:ph type="sldNum" sz="quarter" idx="12"/>
          </p:nvPr>
        </p:nvSpPr>
        <p:spPr/>
        <p:txBody>
          <a:bodyPr/>
          <a:lstStyle/>
          <a:p>
            <a:fld id="{E45452A1-3A34-4550-90B1-0E55F9FDB3FB}" type="slidenum">
              <a:rPr lang="en-IN" smtClean="0"/>
              <a:t>3</a:t>
            </a:fld>
            <a:endParaRPr lang="en-IN"/>
          </a:p>
        </p:txBody>
      </p:sp>
    </p:spTree>
    <p:extLst>
      <p:ext uri="{BB962C8B-B14F-4D97-AF65-F5344CB8AC3E}">
        <p14:creationId xmlns:p14="http://schemas.microsoft.com/office/powerpoint/2010/main" val="38447734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7" presetClass="entr" presetSubtype="0"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1000"/>
                                        <p:tgtEl>
                                          <p:spTgt spid="3">
                                            <p:txEl>
                                              <p:pRg st="7" end="7"/>
                                            </p:txEl>
                                          </p:spTgt>
                                        </p:tgtEl>
                                      </p:cBhvr>
                                    </p:animEffect>
                                    <p:anim calcmode="lin" valueType="num">
                                      <p:cBhvr>
                                        <p:cTn id="5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1000"/>
                                        <p:tgtEl>
                                          <p:spTgt spid="3">
                                            <p:txEl>
                                              <p:pRg st="8" end="8"/>
                                            </p:txEl>
                                          </p:spTgt>
                                        </p:tgtEl>
                                      </p:cBhvr>
                                    </p:animEffect>
                                    <p:anim calcmode="lin" valueType="num">
                                      <p:cBhvr>
                                        <p:cTn id="6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animEffect transition="in" filter="fade">
                                      <p:cBhvr>
                                        <p:cTn id="66" dur="1000"/>
                                        <p:tgtEl>
                                          <p:spTgt spid="3">
                                            <p:txEl>
                                              <p:pRg st="9" end="9"/>
                                            </p:txEl>
                                          </p:spTgt>
                                        </p:tgtEl>
                                      </p:cBhvr>
                                    </p:animEffect>
                                    <p:anim calcmode="lin" valueType="num">
                                      <p:cBhvr>
                                        <p:cTn id="6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Effect transition="in" filter="fade">
                                      <p:cBhvr>
                                        <p:cTn id="71" dur="1000"/>
                                        <p:tgtEl>
                                          <p:spTgt spid="3">
                                            <p:txEl>
                                              <p:pRg st="10" end="10"/>
                                            </p:txEl>
                                          </p:spTgt>
                                        </p:tgtEl>
                                      </p:cBhvr>
                                    </p:animEffect>
                                    <p:anim calcmode="lin" valueType="num">
                                      <p:cBhvr>
                                        <p:cTn id="7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BE04-57BE-4757-9817-7090E725C31D}"/>
              </a:ext>
            </a:extLst>
          </p:cNvPr>
          <p:cNvSpPr>
            <a:spLocks noGrp="1"/>
          </p:cNvSpPr>
          <p:nvPr>
            <p:ph type="ctrTitle"/>
          </p:nvPr>
        </p:nvSpPr>
        <p:spPr/>
        <p:txBody>
          <a:bodyPr/>
          <a:lstStyle/>
          <a:p>
            <a:br>
              <a:rPr lang="en-IN" dirty="0"/>
            </a:br>
            <a:endParaRPr lang="en-IN" dirty="0"/>
          </a:p>
        </p:txBody>
      </p:sp>
      <p:pic>
        <p:nvPicPr>
          <p:cNvPr id="5" name="Picture 4" descr="Graphical user interface, website&#10;&#10;Description automatically generated">
            <a:extLst>
              <a:ext uri="{FF2B5EF4-FFF2-40B4-BE49-F238E27FC236}">
                <a16:creationId xmlns:a16="http://schemas.microsoft.com/office/drawing/2014/main" id="{72D25FFF-0CF5-4C72-9C0E-D3E812398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578" y="1246516"/>
            <a:ext cx="3879970" cy="2182483"/>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AEC0D041-2EFF-4488-9F12-FAE9A6E25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246" y="1246517"/>
            <a:ext cx="3879970" cy="2182483"/>
          </a:xfrm>
          <a:prstGeom prst="rect">
            <a:avLst/>
          </a:prstGeom>
        </p:spPr>
      </p:pic>
      <p:pic>
        <p:nvPicPr>
          <p:cNvPr id="9" name="Picture 8" descr="Graphical user interface,for the website">
            <a:extLst>
              <a:ext uri="{FF2B5EF4-FFF2-40B4-BE49-F238E27FC236}">
                <a16:creationId xmlns:a16="http://schemas.microsoft.com/office/drawing/2014/main" id="{18E2D20A-5104-4E07-A4BD-AFA5C7F6C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578" y="3824953"/>
            <a:ext cx="3879970" cy="2182483"/>
          </a:xfrm>
          <a:prstGeom prst="rect">
            <a:avLst/>
          </a:prstGeom>
        </p:spPr>
      </p:pic>
      <p:pic>
        <p:nvPicPr>
          <p:cNvPr id="17" name="Picture 16" descr="Graphical user interface, website&#10;&#10;Description automatically generated">
            <a:extLst>
              <a:ext uri="{FF2B5EF4-FFF2-40B4-BE49-F238E27FC236}">
                <a16:creationId xmlns:a16="http://schemas.microsoft.com/office/drawing/2014/main" id="{57AAA44B-85A5-4CBD-B365-804B72E50E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241" y="3824953"/>
            <a:ext cx="3928372" cy="2209709"/>
          </a:xfrm>
          <a:prstGeom prst="rect">
            <a:avLst/>
          </a:prstGeom>
        </p:spPr>
      </p:pic>
      <p:sp>
        <p:nvSpPr>
          <p:cNvPr id="18" name="TextBox 17">
            <a:extLst>
              <a:ext uri="{FF2B5EF4-FFF2-40B4-BE49-F238E27FC236}">
                <a16:creationId xmlns:a16="http://schemas.microsoft.com/office/drawing/2014/main" id="{DF28569F-7F16-4DBC-9581-312BA3695D48}"/>
              </a:ext>
            </a:extLst>
          </p:cNvPr>
          <p:cNvSpPr txBox="1"/>
          <p:nvPr/>
        </p:nvSpPr>
        <p:spPr>
          <a:xfrm>
            <a:off x="4156015" y="494541"/>
            <a:ext cx="3879969" cy="523220"/>
          </a:xfrm>
          <a:prstGeom prst="rect">
            <a:avLst/>
          </a:prstGeom>
          <a:noFill/>
        </p:spPr>
        <p:txBody>
          <a:bodyPr wrap="square" rtlCol="0">
            <a:spAutoFit/>
          </a:bodyPr>
          <a:lstStyle/>
          <a:p>
            <a:r>
              <a:rPr lang="en-IN" sz="2800" u="sng" dirty="0">
                <a:latin typeface="Bahnschrift Condensed" panose="020B0502040204020203" pitchFamily="34" charset="0"/>
              </a:rPr>
              <a:t>Project Screenshots:</a:t>
            </a:r>
          </a:p>
        </p:txBody>
      </p:sp>
      <p:sp>
        <p:nvSpPr>
          <p:cNvPr id="3" name="Slide Number Placeholder 2">
            <a:extLst>
              <a:ext uri="{FF2B5EF4-FFF2-40B4-BE49-F238E27FC236}">
                <a16:creationId xmlns:a16="http://schemas.microsoft.com/office/drawing/2014/main" id="{1FFAAA9B-E20C-4DCE-B5B1-E60A4E4C6822}"/>
              </a:ext>
            </a:extLst>
          </p:cNvPr>
          <p:cNvSpPr>
            <a:spLocks noGrp="1"/>
          </p:cNvSpPr>
          <p:nvPr>
            <p:ph type="sldNum" sz="quarter" idx="12"/>
          </p:nvPr>
        </p:nvSpPr>
        <p:spPr/>
        <p:txBody>
          <a:bodyPr/>
          <a:lstStyle/>
          <a:p>
            <a:fld id="{E45452A1-3A34-4550-90B1-0E55F9FDB3FB}" type="slidenum">
              <a:rPr lang="en-IN" smtClean="0"/>
              <a:t>4</a:t>
            </a:fld>
            <a:endParaRPr lang="en-IN"/>
          </a:p>
        </p:txBody>
      </p:sp>
    </p:spTree>
    <p:extLst>
      <p:ext uri="{BB962C8B-B14F-4D97-AF65-F5344CB8AC3E}">
        <p14:creationId xmlns:p14="http://schemas.microsoft.com/office/powerpoint/2010/main" val="26237915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heel(1)">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5746E-3DB8-43A0-BAF1-3395EF7A7EA4}"/>
              </a:ext>
            </a:extLst>
          </p:cNvPr>
          <p:cNvSpPr>
            <a:spLocks noGrp="1"/>
          </p:cNvSpPr>
          <p:nvPr>
            <p:ph type="title"/>
          </p:nvPr>
        </p:nvSpPr>
        <p:spPr/>
        <p:txBody>
          <a:bodyPr anchor="ctr"/>
          <a:lstStyle/>
          <a:p>
            <a:pPr algn="ctr"/>
            <a:r>
              <a:rPr lang="en-IN" sz="3600" dirty="0">
                <a:solidFill>
                  <a:schemeClr val="tx1"/>
                </a:solidFill>
                <a:effectLst/>
                <a:latin typeface="Bahnschrift Condensed" panose="020B0502040204020203" pitchFamily="34" charset="0"/>
                <a:ea typeface="Times New Roman" panose="02020603050405020304" pitchFamily="18" charset="0"/>
                <a:cs typeface="Times New Roman" panose="02020603050405020304" pitchFamily="18" charset="0"/>
              </a:rPr>
              <a:t>What is NFA and DFA?</a:t>
            </a:r>
            <a:br>
              <a:rPr lang="en-IN" sz="3600" dirty="0">
                <a:solidFill>
                  <a:schemeClr val="tx1"/>
                </a:solidFill>
                <a:effectLst/>
                <a:latin typeface="Bahnschrift Condensed" panose="020B0502040204020203" pitchFamily="34" charset="0"/>
                <a:ea typeface="Calibri" panose="020F0502020204030204" pitchFamily="34" charset="0"/>
                <a:cs typeface="Times New Roman" panose="02020603050405020304" pitchFamily="18" charset="0"/>
              </a:rPr>
            </a:br>
            <a:endParaRPr lang="en-IN" sz="3600" dirty="0">
              <a:solidFill>
                <a:schemeClr val="tx1"/>
              </a:solidFill>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4C8E0C06-BB96-4144-BD8B-0A1BE697D448}"/>
              </a:ext>
            </a:extLst>
          </p:cNvPr>
          <p:cNvSpPr>
            <a:spLocks noGrp="1"/>
          </p:cNvSpPr>
          <p:nvPr>
            <p:ph idx="1"/>
          </p:nvPr>
        </p:nvSpPr>
        <p:spPr/>
        <p:txBody>
          <a:bodyPr>
            <a:normAutofit fontScale="92500" lnSpcReduction="20000"/>
          </a:bodyPr>
          <a:lstStyle/>
          <a:p>
            <a:pPr marL="342900" lvl="0" indent="-342900">
              <a:lnSpc>
                <a:spcPct val="107000"/>
              </a:lnSpc>
              <a:buFont typeface="Symbol" panose="05050102010706020507" pitchFamily="18" charset="2"/>
              <a:buChar char=""/>
            </a:pPr>
            <a:r>
              <a:rPr lang="en-IN" sz="1800" b="1"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DFA stands for Deterministic Finite Automata</a:t>
            </a:r>
            <a:r>
              <a:rPr lang="en-IN" sz="1800"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A Finite Automata(FA) is said to be deterministic, if corresponding to an input symbol, there is single resultant state i.e. there is only one transition.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A deterministic finite automata is set of five tuples and represented as,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M={ Q , ∑ , δ , q</a:t>
            </a:r>
            <a:r>
              <a:rPr lang="en-IN" sz="1800" spc="10" baseline="-2500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0 , </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F }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Where,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 A non empty finite set of states present in the finite control(</a:t>
            </a:r>
            <a:r>
              <a:rPr lang="en-IN" sz="1800" spc="10" dirty="0" err="1">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qo</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q1, q2, …).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Σ: A non empty finite set of input symbols.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δ: It is a transition function that takes two arguments, a state and an input symbol, it returns a single state.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err="1">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qo</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It is starting state, one of the state in Q.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F: It is non-empty set of final states/ accepting states from the set belonging to Q.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826117C2-B7DB-4812-A14E-FFE1869F80C9}"/>
              </a:ext>
            </a:extLst>
          </p:cNvPr>
          <p:cNvSpPr>
            <a:spLocks noGrp="1"/>
          </p:cNvSpPr>
          <p:nvPr>
            <p:ph type="sldNum" sz="quarter" idx="12"/>
          </p:nvPr>
        </p:nvSpPr>
        <p:spPr/>
        <p:txBody>
          <a:bodyPr/>
          <a:lstStyle/>
          <a:p>
            <a:fld id="{E45452A1-3A34-4550-90B1-0E55F9FDB3FB}" type="slidenum">
              <a:rPr lang="en-IN" smtClean="0"/>
              <a:t>5</a:t>
            </a:fld>
            <a:endParaRPr lang="en-IN"/>
          </a:p>
        </p:txBody>
      </p:sp>
    </p:spTree>
    <p:extLst>
      <p:ext uri="{BB962C8B-B14F-4D97-AF65-F5344CB8AC3E}">
        <p14:creationId xmlns:p14="http://schemas.microsoft.com/office/powerpoint/2010/main" val="110006712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00D4D3-203B-49DF-B568-87DE6488384C}"/>
              </a:ext>
            </a:extLst>
          </p:cNvPr>
          <p:cNvSpPr>
            <a:spLocks noGrp="1"/>
          </p:cNvSpPr>
          <p:nvPr>
            <p:ph idx="1"/>
          </p:nvPr>
        </p:nvSpPr>
        <p:spPr>
          <a:xfrm>
            <a:off x="1187202" y="1163685"/>
            <a:ext cx="8946541" cy="4195481"/>
          </a:xfrm>
        </p:spPr>
        <p:txBody>
          <a:bodyPr>
            <a:normAutofit fontScale="92500" lnSpcReduction="20000"/>
          </a:bodyPr>
          <a:lstStyle/>
          <a:p>
            <a:pPr marL="342900" lvl="0" indent="-342900">
              <a:lnSpc>
                <a:spcPct val="107000"/>
              </a:lnSpc>
              <a:buFont typeface="Symbol" panose="05050102010706020507" pitchFamily="18" charset="2"/>
              <a:buChar char=""/>
            </a:pPr>
            <a:r>
              <a:rPr lang="en-IN" sz="1800" b="1"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NFA stands for</a:t>
            </a:r>
            <a:r>
              <a:rPr lang="en-IN" sz="1800"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 </a:t>
            </a:r>
            <a:r>
              <a:rPr lang="en-IN" sz="1800" b="1"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Nondeterministic Finite Automata</a:t>
            </a:r>
            <a:r>
              <a:rPr lang="en-IN" sz="1800" dirty="0">
                <a:solidFill>
                  <a:schemeClr val="accent3">
                    <a:lumMod val="40000"/>
                    <a:lumOff val="60000"/>
                  </a:schemeClr>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Finite Automata(FA) is said to be non deterministic, if there is more than one possible transition from one state on the same input symbol.</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A non deterministic finite automata is also set of five tuples and represented as, </a:t>
            </a:r>
          </a:p>
          <a:p>
            <a:pPr marL="114300" indent="0">
              <a:lnSpc>
                <a:spcPct val="107000"/>
              </a:lnSpc>
              <a:buNone/>
            </a:pP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M={ Q , ∑ , δ , q</a:t>
            </a:r>
            <a:r>
              <a:rPr lang="en-IN" sz="1800" spc="10" baseline="-2500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0</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 F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Where,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 A set of non empty finite states.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Σ: A set of non empty finite input symbols.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δ: It is a transition function that takes a state from Q and an input symbol from and returns a subset of Q.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err="1">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qo</a:t>
            </a: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 Initial state of NFA and member of Q. </a:t>
            </a:r>
            <a:b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IN" sz="1800" spc="10" dirty="0">
                <a:solidFill>
                  <a:schemeClr val="accent3">
                    <a:lumMod val="40000"/>
                    <a:lumOff val="60000"/>
                  </a:schemeClr>
                </a:solidFill>
                <a:effectLst/>
                <a:latin typeface="Arial" panose="020B0604020202020204" pitchFamily="34" charset="0"/>
                <a:ea typeface="Calibri" panose="020F0502020204030204" pitchFamily="34" charset="0"/>
                <a:cs typeface="Times New Roman" panose="02020603050405020304" pitchFamily="18" charset="0"/>
              </a:rPr>
              <a:t>F: A non-empty set of final states and member of Q. </a:t>
            </a: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 name="Slide Number Placeholder 1">
            <a:extLst>
              <a:ext uri="{FF2B5EF4-FFF2-40B4-BE49-F238E27FC236}">
                <a16:creationId xmlns:a16="http://schemas.microsoft.com/office/drawing/2014/main" id="{298E7983-0654-4B0C-90A3-F0C87CFDAA06}"/>
              </a:ext>
            </a:extLst>
          </p:cNvPr>
          <p:cNvSpPr>
            <a:spLocks noGrp="1"/>
          </p:cNvSpPr>
          <p:nvPr>
            <p:ph type="sldNum" sz="quarter" idx="12"/>
          </p:nvPr>
        </p:nvSpPr>
        <p:spPr/>
        <p:txBody>
          <a:bodyPr/>
          <a:lstStyle/>
          <a:p>
            <a:fld id="{E45452A1-3A34-4550-90B1-0E55F9FDB3FB}" type="slidenum">
              <a:rPr lang="en-IN" smtClean="0"/>
              <a:t>6</a:t>
            </a:fld>
            <a:endParaRPr lang="en-IN"/>
          </a:p>
        </p:txBody>
      </p:sp>
    </p:spTree>
    <p:extLst>
      <p:ext uri="{BB962C8B-B14F-4D97-AF65-F5344CB8AC3E}">
        <p14:creationId xmlns:p14="http://schemas.microsoft.com/office/powerpoint/2010/main" val="3491034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DAC9-A66E-4F89-954C-E112D7D17188}"/>
              </a:ext>
            </a:extLst>
          </p:cNvPr>
          <p:cNvSpPr>
            <a:spLocks noGrp="1"/>
          </p:cNvSpPr>
          <p:nvPr>
            <p:ph type="title"/>
          </p:nvPr>
        </p:nvSpPr>
        <p:spPr>
          <a:xfrm>
            <a:off x="646111" y="452718"/>
            <a:ext cx="9404723" cy="1015355"/>
          </a:xfrm>
        </p:spPr>
        <p:txBody>
          <a:bodyPr anchor="ctr"/>
          <a:lstStyle/>
          <a:p>
            <a:pPr algn="ctr"/>
            <a:br>
              <a:rPr lang="en-IN" sz="3600" b="1" kern="1800" dirty="0">
                <a:solidFill>
                  <a:schemeClr val="tx1"/>
                </a:solidFill>
                <a:effectLst/>
                <a:latin typeface="Bahnschrift Condensed" panose="020B0502040204020203" pitchFamily="34" charset="0"/>
                <a:ea typeface="Times New Roman" panose="02020603050405020304" pitchFamily="18" charset="0"/>
                <a:cs typeface="Times New Roman" panose="02020603050405020304" pitchFamily="18" charset="0"/>
              </a:rPr>
            </a:br>
            <a:r>
              <a:rPr lang="en-IN" sz="3600" b="1" kern="1800" dirty="0">
                <a:solidFill>
                  <a:schemeClr val="tx1"/>
                </a:solidFill>
                <a:effectLst/>
                <a:latin typeface="Bahnschrift Condensed" panose="020B0502040204020203" pitchFamily="34" charset="0"/>
                <a:ea typeface="Times New Roman" panose="02020603050405020304" pitchFamily="18" charset="0"/>
                <a:cs typeface="Times New Roman" panose="02020603050405020304" pitchFamily="18" charset="0"/>
              </a:rPr>
              <a:t>Conversion from NFA to DFA</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CF41905-70A9-46FF-98D7-E2A966513923}"/>
              </a:ext>
            </a:extLst>
          </p:cNvPr>
          <p:cNvSpPr>
            <a:spLocks noGrp="1"/>
          </p:cNvSpPr>
          <p:nvPr>
            <p:ph idx="1"/>
          </p:nvPr>
        </p:nvSpPr>
        <p:spPr/>
        <p:txBody>
          <a:bodyPr/>
          <a:lstStyle/>
          <a:p>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An NFA can have zero, one or more than one move from a given state on a given input symbol. An NFA can also have NULL moves (moves without input symbol). On the other hand, DFA has one and only one move from a given state on a given input symbol.</a:t>
            </a:r>
            <a:endParaRPr lang="en-IN" sz="1800" dirty="0">
              <a:solidFill>
                <a:schemeClr val="accent3">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Conversion from NFA to DFA</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Suppose there is an NFA N &lt; Q, ∑, q0, δ, F &gt; which recognizes a language L. Then the DFA D &lt; Q’, ∑, q0, δ’, F’ &gt; can be constructed for language L as:</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Step 1: Initially Q’ = ɸ.</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Step 2: Add q0 to Q’.</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Step 3: For each state in Q’, find the possible set of states for each input symbol using transition function of NFA. If this set of states is not in Q’, add it to Q’.</a:t>
            </a:r>
            <a:b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br>
            <a:r>
              <a:rPr lang="en-IN" sz="1800" dirty="0">
                <a:solidFill>
                  <a:schemeClr val="accent3">
                    <a:lumMod val="60000"/>
                    <a:lumOff val="40000"/>
                  </a:schemeClr>
                </a:solidFill>
                <a:effectLst/>
                <a:latin typeface="Segoe UI" panose="020B0502040204020203" pitchFamily="34" charset="0"/>
                <a:ea typeface="Times New Roman" panose="02020603050405020304" pitchFamily="18" charset="0"/>
                <a:cs typeface="Times New Roman" panose="02020603050405020304" pitchFamily="18" charset="0"/>
              </a:rPr>
              <a:t>Step 4: Final state of DFA will be all states with contain F (final states of NFA).</a:t>
            </a:r>
            <a:endParaRPr lang="en-IN" sz="1800" dirty="0">
              <a:solidFill>
                <a:schemeClr val="accent3">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CA78FE6B-C225-4C89-AF41-F9EA5EE81E7F}"/>
              </a:ext>
            </a:extLst>
          </p:cNvPr>
          <p:cNvSpPr>
            <a:spLocks noGrp="1"/>
          </p:cNvSpPr>
          <p:nvPr>
            <p:ph type="sldNum" sz="quarter" idx="12"/>
          </p:nvPr>
        </p:nvSpPr>
        <p:spPr/>
        <p:txBody>
          <a:bodyPr/>
          <a:lstStyle/>
          <a:p>
            <a:fld id="{E45452A1-3A34-4550-90B1-0E55F9FDB3FB}" type="slidenum">
              <a:rPr lang="en-IN" smtClean="0"/>
              <a:t>7</a:t>
            </a:fld>
            <a:endParaRPr lang="en-IN"/>
          </a:p>
        </p:txBody>
      </p:sp>
    </p:spTree>
    <p:extLst>
      <p:ext uri="{BB962C8B-B14F-4D97-AF65-F5344CB8AC3E}">
        <p14:creationId xmlns:p14="http://schemas.microsoft.com/office/powerpoint/2010/main" val="376869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4" presetClass="emph" presetSubtype="0" fill="hold" nodeType="click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
                                            <p:txEl>
                                              <p:pRg st="0" end="0"/>
                                            </p:txEl>
                                          </p:spTgt>
                                        </p:tgtEl>
                                        <p:attrNameLst>
                                          <p:attrName>ppt_x</p:attrName>
                                          <p:attrName>ppt_y</p:attrName>
                                        </p:attrNameLst>
                                      </p:cBhvr>
                                    </p:animMotion>
                                    <p:animRot by="1500000">
                                      <p:cBhvr>
                                        <p:cTn id="13" dur="125" fill="hold">
                                          <p:stCondLst>
                                            <p:cond delay="0"/>
                                          </p:stCondLst>
                                        </p:cTn>
                                        <p:tgtEl>
                                          <p:spTgt spid="3">
                                            <p:txEl>
                                              <p:pRg st="0" end="0"/>
                                            </p:txEl>
                                          </p:spTgt>
                                        </p:tgtEl>
                                        <p:attrNameLst>
                                          <p:attrName>r</p:attrName>
                                        </p:attrNameLst>
                                      </p:cBhvr>
                                    </p:animRot>
                                    <p:animRot by="-1500000">
                                      <p:cBhvr>
                                        <p:cTn id="14" dur="125" fill="hold">
                                          <p:stCondLst>
                                            <p:cond delay="125"/>
                                          </p:stCondLst>
                                        </p:cTn>
                                        <p:tgtEl>
                                          <p:spTgt spid="3">
                                            <p:txEl>
                                              <p:pRg st="0" end="0"/>
                                            </p:txEl>
                                          </p:spTgt>
                                        </p:tgtEl>
                                        <p:attrNameLst>
                                          <p:attrName>r</p:attrName>
                                        </p:attrNameLst>
                                      </p:cBhvr>
                                    </p:animRot>
                                    <p:animRot by="-1500000">
                                      <p:cBhvr>
                                        <p:cTn id="15" dur="125" fill="hold">
                                          <p:stCondLst>
                                            <p:cond delay="250"/>
                                          </p:stCondLst>
                                        </p:cTn>
                                        <p:tgtEl>
                                          <p:spTgt spid="3">
                                            <p:txEl>
                                              <p:pRg st="0" end="0"/>
                                            </p:txEl>
                                          </p:spTgt>
                                        </p:tgtEl>
                                        <p:attrNameLst>
                                          <p:attrName>r</p:attrName>
                                        </p:attrNameLst>
                                      </p:cBhvr>
                                    </p:animRot>
                                    <p:animRot by="1500000">
                                      <p:cBhvr>
                                        <p:cTn id="16"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AEC2DE-834F-46DF-88E9-62A09E3ABE67}"/>
              </a:ext>
            </a:extLst>
          </p:cNvPr>
          <p:cNvSpPr>
            <a:spLocks noGrp="1"/>
          </p:cNvSpPr>
          <p:nvPr>
            <p:ph idx="1"/>
          </p:nvPr>
        </p:nvSpPr>
        <p:spPr>
          <a:xfrm>
            <a:off x="1103312" y="511728"/>
            <a:ext cx="8946541" cy="5736671"/>
          </a:xfrm>
        </p:spPr>
        <p:txBody>
          <a:bodyPr/>
          <a:lstStyle/>
          <a:p>
            <a:r>
              <a:rPr lang="en-IN" b="0" i="0" dirty="0">
                <a:effectLst/>
                <a:latin typeface="Arimo"/>
              </a:rPr>
              <a:t>Convert the following Non-Deterministic Finite Automata (NFA) to Deterministic Finite Automata (DFA)</a:t>
            </a:r>
          </a:p>
          <a:p>
            <a:pPr marL="0" indent="0">
              <a:buNone/>
            </a:pPr>
            <a:endParaRPr lang="en-IN" b="0" i="0" dirty="0">
              <a:solidFill>
                <a:srgbClr val="303030"/>
              </a:solidFill>
              <a:effectLst/>
              <a:latin typeface="Arimo"/>
            </a:endParaRPr>
          </a:p>
          <a:p>
            <a:pPr marL="0" indent="0">
              <a:buNone/>
            </a:pPr>
            <a:endParaRPr lang="en-IN" dirty="0"/>
          </a:p>
          <a:p>
            <a:endParaRPr lang="en-IN" dirty="0"/>
          </a:p>
          <a:p>
            <a:pPr algn="l" fontAlgn="base"/>
            <a:r>
              <a:rPr lang="en-IN" b="1" i="0" u="sng" dirty="0">
                <a:effectLst/>
                <a:latin typeface="roboto condensed" panose="02000000000000000000" pitchFamily="2" charset="0"/>
              </a:rPr>
              <a:t>Solution-</a:t>
            </a:r>
            <a:endParaRPr lang="en-IN" b="1" i="0" dirty="0">
              <a:effectLst/>
              <a:latin typeface="roboto condensed" panose="02000000000000000000" pitchFamily="2" charset="0"/>
            </a:endParaRPr>
          </a:p>
          <a:p>
            <a:pPr marL="0" indent="0" algn="l" fontAlgn="base">
              <a:buNone/>
            </a:pPr>
            <a:r>
              <a:rPr lang="en-IN" dirty="0">
                <a:latin typeface="Arimo"/>
              </a:rPr>
              <a:t>   </a:t>
            </a:r>
            <a:r>
              <a:rPr lang="en-US" b="0" i="0" dirty="0">
                <a:effectLst/>
                <a:latin typeface="Arimo"/>
              </a:rPr>
              <a:t>Transition table for the given Non-Deterministic Finite Automata (NFA) is-</a:t>
            </a:r>
          </a:p>
          <a:p>
            <a:pPr marL="0" indent="0" algn="l" fontAlgn="base">
              <a:buNone/>
            </a:pPr>
            <a:endParaRPr lang="en-IN" b="0" i="0" dirty="0">
              <a:solidFill>
                <a:srgbClr val="303030"/>
              </a:solidFill>
              <a:effectLst/>
              <a:latin typeface="Arimo"/>
            </a:endParaRPr>
          </a:p>
        </p:txBody>
      </p:sp>
      <p:pic>
        <p:nvPicPr>
          <p:cNvPr id="11" name="Picture 10" descr="A diagram of a company logo&#10;&#10;Description automatically generated with low confidence">
            <a:extLst>
              <a:ext uri="{FF2B5EF4-FFF2-40B4-BE49-F238E27FC236}">
                <a16:creationId xmlns:a16="http://schemas.microsoft.com/office/drawing/2014/main" id="{39C277B0-2EFE-4D6D-9D6C-64DD195C1335}"/>
              </a:ext>
            </a:extLst>
          </p:cNvPr>
          <p:cNvPicPr>
            <a:picLocks noChangeAspect="1"/>
          </p:cNvPicPr>
          <p:nvPr/>
        </p:nvPicPr>
        <p:blipFill>
          <a:blip r:embed="rId2"/>
          <a:stretch>
            <a:fillRect/>
          </a:stretch>
        </p:blipFill>
        <p:spPr>
          <a:xfrm>
            <a:off x="3413314" y="1283516"/>
            <a:ext cx="3838575" cy="1371600"/>
          </a:xfrm>
          <a:prstGeom prst="rect">
            <a:avLst/>
          </a:prstGeom>
        </p:spPr>
      </p:pic>
      <p:graphicFrame>
        <p:nvGraphicFramePr>
          <p:cNvPr id="12" name="Table 12">
            <a:extLst>
              <a:ext uri="{FF2B5EF4-FFF2-40B4-BE49-F238E27FC236}">
                <a16:creationId xmlns:a16="http://schemas.microsoft.com/office/drawing/2014/main" id="{7D43F4F3-1C4A-4D82-AE7A-39248FD03EE3}"/>
              </a:ext>
            </a:extLst>
          </p:cNvPr>
          <p:cNvGraphicFramePr>
            <a:graphicFrameLocks noGrp="1"/>
          </p:cNvGraphicFramePr>
          <p:nvPr>
            <p:extLst>
              <p:ext uri="{D42A27DB-BD31-4B8C-83A1-F6EECF244321}">
                <p14:modId xmlns:p14="http://schemas.microsoft.com/office/powerpoint/2010/main" val="3832717961"/>
              </p:ext>
            </p:extLst>
          </p:nvPr>
        </p:nvGraphicFramePr>
        <p:xfrm>
          <a:off x="1587383" y="3597090"/>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8316923"/>
                    </a:ext>
                  </a:extLst>
                </a:gridCol>
                <a:gridCol w="2709333">
                  <a:extLst>
                    <a:ext uri="{9D8B030D-6E8A-4147-A177-3AD203B41FA5}">
                      <a16:colId xmlns:a16="http://schemas.microsoft.com/office/drawing/2014/main" val="932112337"/>
                    </a:ext>
                  </a:extLst>
                </a:gridCol>
                <a:gridCol w="2709333">
                  <a:extLst>
                    <a:ext uri="{9D8B030D-6E8A-4147-A177-3AD203B41FA5}">
                      <a16:colId xmlns:a16="http://schemas.microsoft.com/office/drawing/2014/main" val="222152726"/>
                    </a:ext>
                  </a:extLst>
                </a:gridCol>
              </a:tblGrid>
              <a:tr h="370840">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dirty="0">
                          <a:effectLst/>
                        </a:rPr>
                        <a:t>b</a:t>
                      </a:r>
                      <a:endParaRPr lang="en-IN" dirty="0">
                        <a:effectLst/>
                      </a:endParaRPr>
                    </a:p>
                  </a:txBody>
                  <a:tcPr marL="95250" marR="95250" marT="76200" marB="76200" anchor="ctr"/>
                </a:tc>
                <a:extLst>
                  <a:ext uri="{0D108BD9-81ED-4DB2-BD59-A6C34878D82A}">
                    <a16:rowId xmlns:a16="http://schemas.microsoft.com/office/drawing/2014/main" val="2673288584"/>
                  </a:ext>
                </a:extLst>
              </a:tr>
              <a:tr h="370840">
                <a:tc>
                  <a:txBody>
                    <a:bodyPr/>
                    <a:lstStyle/>
                    <a:p>
                      <a:pPr algn="ctr"/>
                      <a:r>
                        <a:rPr lang="en-IN" sz="1200" dirty="0">
                          <a:effectLst/>
                        </a:rPr>
                        <a:t>→</a:t>
                      </a:r>
                      <a:r>
                        <a:rPr lang="en-IN" sz="1200" b="1" dirty="0">
                          <a:effectLst/>
                        </a:rPr>
                        <a:t>q0</a:t>
                      </a:r>
                      <a:endParaRPr lang="en-IN" dirty="0">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a:t>
                      </a:r>
                    </a:p>
                  </a:txBody>
                  <a:tcPr marL="95250" marR="95250" marT="76200" marB="76200" anchor="ctr"/>
                </a:tc>
                <a:extLst>
                  <a:ext uri="{0D108BD9-81ED-4DB2-BD59-A6C34878D82A}">
                    <a16:rowId xmlns:a16="http://schemas.microsoft.com/office/drawing/2014/main" val="1566975839"/>
                  </a:ext>
                </a:extLst>
              </a:tr>
              <a:tr h="370840">
                <a:tc>
                  <a:txBody>
                    <a:bodyPr/>
                    <a:lstStyle/>
                    <a:p>
                      <a:pPr algn="ctr"/>
                      <a:r>
                        <a:rPr lang="en-IN" sz="1200" b="1" dirty="0">
                          <a:effectLst/>
                        </a:rPr>
                        <a:t>q1</a:t>
                      </a:r>
                      <a:endParaRPr lang="en-IN" dirty="0">
                        <a:effectLst/>
                      </a:endParaRPr>
                    </a:p>
                  </a:txBody>
                  <a:tcPr marL="95250" marR="95250" marT="76200" marB="76200" anchor="ctr"/>
                </a:tc>
                <a:tc>
                  <a:txBody>
                    <a:bodyPr/>
                    <a:lstStyle/>
                    <a:p>
                      <a:pPr algn="ctr"/>
                      <a:r>
                        <a:rPr lang="en-IN" dirty="0">
                          <a:effectLst/>
                        </a:rPr>
                        <a:t>–</a:t>
                      </a:r>
                    </a:p>
                  </a:txBody>
                  <a:tcPr marL="95250" marR="95250" marT="76200" marB="76200" anchor="ctr"/>
                </a:tc>
                <a:tc>
                  <a:txBody>
                    <a:bodyPr/>
                    <a:lstStyle/>
                    <a:p>
                      <a:pPr algn="ctr"/>
                      <a:r>
                        <a:rPr lang="en-IN" dirty="0">
                          <a:effectLst/>
                        </a:rPr>
                        <a:t>*q2</a:t>
                      </a:r>
                    </a:p>
                  </a:txBody>
                  <a:tcPr marL="95250" marR="95250" marT="76200" marB="76200" anchor="ctr"/>
                </a:tc>
                <a:extLst>
                  <a:ext uri="{0D108BD9-81ED-4DB2-BD59-A6C34878D82A}">
                    <a16:rowId xmlns:a16="http://schemas.microsoft.com/office/drawing/2014/main" val="2221701664"/>
                  </a:ext>
                </a:extLst>
              </a:tr>
              <a:tr h="370840">
                <a:tc>
                  <a:txBody>
                    <a:bodyPr/>
                    <a:lstStyle/>
                    <a:p>
                      <a:pPr algn="ctr"/>
                      <a:r>
                        <a:rPr lang="en-IN" sz="1200" b="1" dirty="0">
                          <a:effectLst/>
                        </a:rPr>
                        <a:t>*q2</a:t>
                      </a:r>
                      <a:endParaRPr lang="en-IN" dirty="0">
                        <a:effectLst/>
                      </a:endParaRPr>
                    </a:p>
                  </a:txBody>
                  <a:tcPr marL="95250" marR="95250" marT="76200" marB="76200" anchor="ctr"/>
                </a:tc>
                <a:tc>
                  <a:txBody>
                    <a:bodyPr/>
                    <a:lstStyle/>
                    <a:p>
                      <a:pPr algn="ctr"/>
                      <a:r>
                        <a:rPr lang="en-IN">
                          <a:effectLst/>
                        </a:rPr>
                        <a:t>–</a:t>
                      </a:r>
                    </a:p>
                  </a:txBody>
                  <a:tcPr marL="95250" marR="95250" marT="76200" marB="76200" anchor="ctr"/>
                </a:tc>
                <a:tc>
                  <a:txBody>
                    <a:bodyPr/>
                    <a:lstStyle/>
                    <a:p>
                      <a:pPr algn="ctr"/>
                      <a:r>
                        <a:rPr lang="en-IN" dirty="0">
                          <a:effectLst/>
                        </a:rPr>
                        <a:t>–</a:t>
                      </a:r>
                    </a:p>
                  </a:txBody>
                  <a:tcPr marL="95250" marR="95250" marT="76200" marB="76200" anchor="ctr"/>
                </a:tc>
                <a:extLst>
                  <a:ext uri="{0D108BD9-81ED-4DB2-BD59-A6C34878D82A}">
                    <a16:rowId xmlns:a16="http://schemas.microsoft.com/office/drawing/2014/main" val="966040767"/>
                  </a:ext>
                </a:extLst>
              </a:tr>
            </a:tbl>
          </a:graphicData>
        </a:graphic>
      </p:graphicFrame>
      <p:sp>
        <p:nvSpPr>
          <p:cNvPr id="2" name="Slide Number Placeholder 1">
            <a:extLst>
              <a:ext uri="{FF2B5EF4-FFF2-40B4-BE49-F238E27FC236}">
                <a16:creationId xmlns:a16="http://schemas.microsoft.com/office/drawing/2014/main" id="{793C33EE-E0CD-493C-A453-473D806340B9}"/>
              </a:ext>
            </a:extLst>
          </p:cNvPr>
          <p:cNvSpPr>
            <a:spLocks noGrp="1"/>
          </p:cNvSpPr>
          <p:nvPr>
            <p:ph type="sldNum" sz="quarter" idx="12"/>
          </p:nvPr>
        </p:nvSpPr>
        <p:spPr/>
        <p:txBody>
          <a:bodyPr/>
          <a:lstStyle/>
          <a:p>
            <a:fld id="{E45452A1-3A34-4550-90B1-0E55F9FDB3FB}" type="slidenum">
              <a:rPr lang="en-IN" smtClean="0"/>
              <a:t>8</a:t>
            </a:fld>
            <a:endParaRPr lang="en-IN"/>
          </a:p>
        </p:txBody>
      </p:sp>
    </p:spTree>
    <p:extLst>
      <p:ext uri="{BB962C8B-B14F-4D97-AF65-F5344CB8AC3E}">
        <p14:creationId xmlns:p14="http://schemas.microsoft.com/office/powerpoint/2010/main" val="231018440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wipe(down)">
                                      <p:cBhvr>
                                        <p:cTn id="25" dur="580">
                                          <p:stCondLst>
                                            <p:cond delay="0"/>
                                          </p:stCondLst>
                                        </p:cTn>
                                        <p:tgtEl>
                                          <p:spTgt spid="5">
                                            <p:txEl>
                                              <p:pRg st="4" end="4"/>
                                            </p:txEl>
                                          </p:spTgt>
                                        </p:tgtEl>
                                      </p:cBhvr>
                                    </p:animEffect>
                                    <p:anim calcmode="lin" valueType="num">
                                      <p:cBhvr>
                                        <p:cTn id="26"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xEl>
                                              <p:pRg st="4" end="4"/>
                                            </p:txEl>
                                          </p:spTgt>
                                        </p:tgtEl>
                                      </p:cBhvr>
                                      <p:to x="100000" y="60000"/>
                                    </p:animScale>
                                    <p:animScale>
                                      <p:cBhvr>
                                        <p:cTn id="32" dur="166" decel="50000">
                                          <p:stCondLst>
                                            <p:cond delay="676"/>
                                          </p:stCondLst>
                                        </p:cTn>
                                        <p:tgtEl>
                                          <p:spTgt spid="5">
                                            <p:txEl>
                                              <p:pRg st="4" end="4"/>
                                            </p:txEl>
                                          </p:spTgt>
                                        </p:tgtEl>
                                      </p:cBhvr>
                                      <p:to x="100000" y="100000"/>
                                    </p:animScale>
                                    <p:animScale>
                                      <p:cBhvr>
                                        <p:cTn id="33" dur="26">
                                          <p:stCondLst>
                                            <p:cond delay="1312"/>
                                          </p:stCondLst>
                                        </p:cTn>
                                        <p:tgtEl>
                                          <p:spTgt spid="5">
                                            <p:txEl>
                                              <p:pRg st="4" end="4"/>
                                            </p:txEl>
                                          </p:spTgt>
                                        </p:tgtEl>
                                      </p:cBhvr>
                                      <p:to x="100000" y="80000"/>
                                    </p:animScale>
                                    <p:animScale>
                                      <p:cBhvr>
                                        <p:cTn id="34" dur="166" decel="50000">
                                          <p:stCondLst>
                                            <p:cond delay="1338"/>
                                          </p:stCondLst>
                                        </p:cTn>
                                        <p:tgtEl>
                                          <p:spTgt spid="5">
                                            <p:txEl>
                                              <p:pRg st="4" end="4"/>
                                            </p:txEl>
                                          </p:spTgt>
                                        </p:tgtEl>
                                      </p:cBhvr>
                                      <p:to x="100000" y="100000"/>
                                    </p:animScale>
                                    <p:animScale>
                                      <p:cBhvr>
                                        <p:cTn id="35" dur="26">
                                          <p:stCondLst>
                                            <p:cond delay="1642"/>
                                          </p:stCondLst>
                                        </p:cTn>
                                        <p:tgtEl>
                                          <p:spTgt spid="5">
                                            <p:txEl>
                                              <p:pRg st="4" end="4"/>
                                            </p:txEl>
                                          </p:spTgt>
                                        </p:tgtEl>
                                      </p:cBhvr>
                                      <p:to x="100000" y="90000"/>
                                    </p:animScale>
                                    <p:animScale>
                                      <p:cBhvr>
                                        <p:cTn id="36" dur="166" decel="50000">
                                          <p:stCondLst>
                                            <p:cond delay="1668"/>
                                          </p:stCondLst>
                                        </p:cTn>
                                        <p:tgtEl>
                                          <p:spTgt spid="5">
                                            <p:txEl>
                                              <p:pRg st="4" end="4"/>
                                            </p:txEl>
                                          </p:spTgt>
                                        </p:tgtEl>
                                      </p:cBhvr>
                                      <p:to x="100000" y="100000"/>
                                    </p:animScale>
                                    <p:animScale>
                                      <p:cBhvr>
                                        <p:cTn id="37" dur="26">
                                          <p:stCondLst>
                                            <p:cond delay="1808"/>
                                          </p:stCondLst>
                                        </p:cTn>
                                        <p:tgtEl>
                                          <p:spTgt spid="5">
                                            <p:txEl>
                                              <p:pRg st="4" end="4"/>
                                            </p:txEl>
                                          </p:spTgt>
                                        </p:tgtEl>
                                      </p:cBhvr>
                                      <p:to x="100000" y="95000"/>
                                    </p:animScale>
                                    <p:animScale>
                                      <p:cBhvr>
                                        <p:cTn id="38" dur="166" decel="50000">
                                          <p:stCondLst>
                                            <p:cond delay="1834"/>
                                          </p:stCondLst>
                                        </p:cTn>
                                        <p:tgtEl>
                                          <p:spTgt spid="5">
                                            <p:txEl>
                                              <p:pRg st="4" end="4"/>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wipe(down)">
                                      <p:cBhvr>
                                        <p:cTn id="43" dur="580">
                                          <p:stCondLst>
                                            <p:cond delay="0"/>
                                          </p:stCondLst>
                                        </p:cTn>
                                        <p:tgtEl>
                                          <p:spTgt spid="5">
                                            <p:txEl>
                                              <p:pRg st="5" end="5"/>
                                            </p:txEl>
                                          </p:spTgt>
                                        </p:tgtEl>
                                      </p:cBhvr>
                                    </p:animEffect>
                                    <p:anim calcmode="lin" valueType="num">
                                      <p:cBhvr>
                                        <p:cTn id="44"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xEl>
                                              <p:pRg st="5" end="5"/>
                                            </p:txEl>
                                          </p:spTgt>
                                        </p:tgtEl>
                                      </p:cBhvr>
                                      <p:to x="100000" y="60000"/>
                                    </p:animScale>
                                    <p:animScale>
                                      <p:cBhvr>
                                        <p:cTn id="50" dur="166" decel="50000">
                                          <p:stCondLst>
                                            <p:cond delay="676"/>
                                          </p:stCondLst>
                                        </p:cTn>
                                        <p:tgtEl>
                                          <p:spTgt spid="5">
                                            <p:txEl>
                                              <p:pRg st="5" end="5"/>
                                            </p:txEl>
                                          </p:spTgt>
                                        </p:tgtEl>
                                      </p:cBhvr>
                                      <p:to x="100000" y="100000"/>
                                    </p:animScale>
                                    <p:animScale>
                                      <p:cBhvr>
                                        <p:cTn id="51" dur="26">
                                          <p:stCondLst>
                                            <p:cond delay="1312"/>
                                          </p:stCondLst>
                                        </p:cTn>
                                        <p:tgtEl>
                                          <p:spTgt spid="5">
                                            <p:txEl>
                                              <p:pRg st="5" end="5"/>
                                            </p:txEl>
                                          </p:spTgt>
                                        </p:tgtEl>
                                      </p:cBhvr>
                                      <p:to x="100000" y="80000"/>
                                    </p:animScale>
                                    <p:animScale>
                                      <p:cBhvr>
                                        <p:cTn id="52" dur="166" decel="50000">
                                          <p:stCondLst>
                                            <p:cond delay="1338"/>
                                          </p:stCondLst>
                                        </p:cTn>
                                        <p:tgtEl>
                                          <p:spTgt spid="5">
                                            <p:txEl>
                                              <p:pRg st="5" end="5"/>
                                            </p:txEl>
                                          </p:spTgt>
                                        </p:tgtEl>
                                      </p:cBhvr>
                                      <p:to x="100000" y="100000"/>
                                    </p:animScale>
                                    <p:animScale>
                                      <p:cBhvr>
                                        <p:cTn id="53" dur="26">
                                          <p:stCondLst>
                                            <p:cond delay="1642"/>
                                          </p:stCondLst>
                                        </p:cTn>
                                        <p:tgtEl>
                                          <p:spTgt spid="5">
                                            <p:txEl>
                                              <p:pRg st="5" end="5"/>
                                            </p:txEl>
                                          </p:spTgt>
                                        </p:tgtEl>
                                      </p:cBhvr>
                                      <p:to x="100000" y="90000"/>
                                    </p:animScale>
                                    <p:animScale>
                                      <p:cBhvr>
                                        <p:cTn id="54" dur="166" decel="50000">
                                          <p:stCondLst>
                                            <p:cond delay="1668"/>
                                          </p:stCondLst>
                                        </p:cTn>
                                        <p:tgtEl>
                                          <p:spTgt spid="5">
                                            <p:txEl>
                                              <p:pRg st="5" end="5"/>
                                            </p:txEl>
                                          </p:spTgt>
                                        </p:tgtEl>
                                      </p:cBhvr>
                                      <p:to x="100000" y="100000"/>
                                    </p:animScale>
                                    <p:animScale>
                                      <p:cBhvr>
                                        <p:cTn id="55" dur="26">
                                          <p:stCondLst>
                                            <p:cond delay="1808"/>
                                          </p:stCondLst>
                                        </p:cTn>
                                        <p:tgtEl>
                                          <p:spTgt spid="5">
                                            <p:txEl>
                                              <p:pRg st="5" end="5"/>
                                            </p:txEl>
                                          </p:spTgt>
                                        </p:tgtEl>
                                      </p:cBhvr>
                                      <p:to x="100000" y="95000"/>
                                    </p:animScale>
                                    <p:animScale>
                                      <p:cBhvr>
                                        <p:cTn id="56" dur="166" decel="50000">
                                          <p:stCondLst>
                                            <p:cond delay="1834"/>
                                          </p:stCondLst>
                                        </p:cTn>
                                        <p:tgtEl>
                                          <p:spTgt spid="5">
                                            <p:txEl>
                                              <p:pRg st="5" end="5"/>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0"/>
                                        <p:tgtEl>
                                          <p:spTgt spid="11"/>
                                        </p:tgtEl>
                                      </p:cBhvr>
                                    </p:animEffect>
                                    <p:anim calcmode="lin" valueType="num">
                                      <p:cBhvr>
                                        <p:cTn id="69" dur="1000" fill="hold"/>
                                        <p:tgtEl>
                                          <p:spTgt spid="11"/>
                                        </p:tgtEl>
                                        <p:attrNameLst>
                                          <p:attrName>ppt_x</p:attrName>
                                        </p:attrNameLst>
                                      </p:cBhvr>
                                      <p:tavLst>
                                        <p:tav tm="0">
                                          <p:val>
                                            <p:strVal val="#ppt_x"/>
                                          </p:val>
                                        </p:tav>
                                        <p:tav tm="100000">
                                          <p:val>
                                            <p:strVal val="#ppt_x"/>
                                          </p:val>
                                        </p:tav>
                                      </p:tavLst>
                                    </p:anim>
                                    <p:anim calcmode="lin" valueType="num">
                                      <p:cBhvr>
                                        <p:cTn id="7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5F1F1-AFBB-4AAB-9C3C-BA7018E9F25A}"/>
              </a:ext>
            </a:extLst>
          </p:cNvPr>
          <p:cNvSpPr>
            <a:spLocks noGrp="1"/>
          </p:cNvSpPr>
          <p:nvPr>
            <p:ph idx="1"/>
          </p:nvPr>
        </p:nvSpPr>
        <p:spPr>
          <a:xfrm>
            <a:off x="1103312" y="671120"/>
            <a:ext cx="9686608" cy="5577280"/>
          </a:xfrm>
        </p:spPr>
        <p:txBody>
          <a:bodyPr/>
          <a:lstStyle/>
          <a:p>
            <a:pPr algn="l" fontAlgn="base"/>
            <a:r>
              <a:rPr lang="en-US" b="1" i="0" u="sng" dirty="0">
                <a:effectLst/>
                <a:latin typeface="roboto condensed" panose="02000000000000000000" pitchFamily="2" charset="0"/>
              </a:rPr>
              <a:t>Step-01:</a:t>
            </a:r>
            <a:r>
              <a:rPr lang="en-US" b="0" i="0" dirty="0">
                <a:effectLst/>
                <a:latin typeface="Arimo"/>
              </a:rPr>
              <a:t> </a:t>
            </a:r>
          </a:p>
          <a:p>
            <a:pPr marL="0" indent="0" algn="l" fontAlgn="base">
              <a:buNone/>
            </a:pPr>
            <a:r>
              <a:rPr lang="en-US" b="0" i="0" dirty="0">
                <a:effectLst/>
                <a:latin typeface="Arimo"/>
              </a:rPr>
              <a:t>Let Q’ be a new set of states of the Deterministic Finite Automata (DFA).</a:t>
            </a:r>
          </a:p>
          <a:p>
            <a:pPr marL="0" indent="0" algn="l" fontAlgn="base">
              <a:buNone/>
            </a:pPr>
            <a:r>
              <a:rPr lang="en-US" b="0" i="0" dirty="0">
                <a:effectLst/>
                <a:latin typeface="Arimo"/>
              </a:rPr>
              <a:t>Let T’ be a new transition table of the DFA.</a:t>
            </a:r>
          </a:p>
          <a:p>
            <a:pPr algn="l" fontAlgn="base"/>
            <a:r>
              <a:rPr lang="en-US" b="1" i="0" u="sng" dirty="0">
                <a:effectLst/>
                <a:latin typeface="roboto condensed" panose="02000000000000000000" pitchFamily="2" charset="0"/>
              </a:rPr>
              <a:t>Step-02:</a:t>
            </a:r>
            <a:endParaRPr lang="en-US" b="1" i="0" dirty="0">
              <a:effectLst/>
              <a:latin typeface="roboto condensed" panose="02000000000000000000" pitchFamily="2" charset="0"/>
            </a:endParaRPr>
          </a:p>
          <a:p>
            <a:pPr marL="0" indent="0" algn="l" fontAlgn="base">
              <a:buNone/>
            </a:pPr>
            <a:r>
              <a:rPr lang="en-US" b="0" i="0" dirty="0">
                <a:effectLst/>
                <a:latin typeface="Arimo"/>
              </a:rPr>
              <a:t> Add transitions of start state q0 to the transition table T’.</a:t>
            </a:r>
          </a:p>
          <a:p>
            <a:pPr marL="0" indent="0" algn="l" fontAlgn="base">
              <a:buNone/>
            </a:pPr>
            <a:endParaRPr lang="en-US" b="0" i="0" dirty="0">
              <a:solidFill>
                <a:srgbClr val="303030"/>
              </a:solidFill>
              <a:effectLst/>
              <a:latin typeface="Arimo"/>
            </a:endParaRPr>
          </a:p>
          <a:p>
            <a:endParaRPr lang="en-IN" dirty="0"/>
          </a:p>
          <a:p>
            <a:pPr algn="l" fontAlgn="base"/>
            <a:r>
              <a:rPr lang="en-US" b="1" i="0" u="sng" dirty="0">
                <a:effectLst/>
                <a:latin typeface="roboto condensed" panose="02000000000000000000" pitchFamily="2" charset="0"/>
              </a:rPr>
              <a:t>Step-03:</a:t>
            </a:r>
            <a:endParaRPr lang="en-US" b="1" i="0" dirty="0">
              <a:effectLst/>
              <a:latin typeface="roboto condensed" panose="02000000000000000000" pitchFamily="2" charset="0"/>
            </a:endParaRPr>
          </a:p>
          <a:p>
            <a:pPr marL="0" indent="0" algn="l" fontAlgn="base">
              <a:buNone/>
            </a:pPr>
            <a:r>
              <a:rPr lang="en-US" b="0" i="0" dirty="0">
                <a:effectLst/>
                <a:latin typeface="Arimo"/>
              </a:rPr>
              <a:t>New state present in state Q’ is {q0, q1}.</a:t>
            </a:r>
          </a:p>
          <a:p>
            <a:pPr marL="0" indent="0" algn="l" fontAlgn="base">
              <a:buNone/>
            </a:pPr>
            <a:r>
              <a:rPr lang="en-US" b="0" i="0" dirty="0">
                <a:effectLst/>
                <a:latin typeface="Arimo"/>
              </a:rPr>
              <a:t>Add transitions for set of states {q0, q1} to the transition table T’.</a:t>
            </a:r>
          </a:p>
          <a:p>
            <a:endParaRPr lang="en-IN" dirty="0"/>
          </a:p>
        </p:txBody>
      </p:sp>
      <p:graphicFrame>
        <p:nvGraphicFramePr>
          <p:cNvPr id="5" name="Table 5">
            <a:extLst>
              <a:ext uri="{FF2B5EF4-FFF2-40B4-BE49-F238E27FC236}">
                <a16:creationId xmlns:a16="http://schemas.microsoft.com/office/drawing/2014/main" id="{10FABCF4-3ECF-48B5-91EF-B999A013CFED}"/>
              </a:ext>
            </a:extLst>
          </p:cNvPr>
          <p:cNvGraphicFramePr>
            <a:graphicFrameLocks noGrp="1"/>
          </p:cNvGraphicFramePr>
          <p:nvPr>
            <p:extLst>
              <p:ext uri="{D42A27DB-BD31-4B8C-83A1-F6EECF244321}">
                <p14:modId xmlns:p14="http://schemas.microsoft.com/office/powerpoint/2010/main" val="2450178554"/>
              </p:ext>
            </p:extLst>
          </p:nvPr>
        </p:nvGraphicFramePr>
        <p:xfrm>
          <a:off x="1268602" y="2917582"/>
          <a:ext cx="8127999" cy="79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28937082"/>
                    </a:ext>
                  </a:extLst>
                </a:gridCol>
                <a:gridCol w="2709333">
                  <a:extLst>
                    <a:ext uri="{9D8B030D-6E8A-4147-A177-3AD203B41FA5}">
                      <a16:colId xmlns:a16="http://schemas.microsoft.com/office/drawing/2014/main" val="39714215"/>
                    </a:ext>
                  </a:extLst>
                </a:gridCol>
                <a:gridCol w="2709333">
                  <a:extLst>
                    <a:ext uri="{9D8B030D-6E8A-4147-A177-3AD203B41FA5}">
                      <a16:colId xmlns:a16="http://schemas.microsoft.com/office/drawing/2014/main" val="3597826884"/>
                    </a:ext>
                  </a:extLst>
                </a:gridCol>
              </a:tblGrid>
              <a:tr h="370840">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dirty="0">
                          <a:effectLst/>
                        </a:rPr>
                        <a:t>b</a:t>
                      </a:r>
                      <a:endParaRPr lang="en-IN" dirty="0">
                        <a:effectLst/>
                      </a:endParaRPr>
                    </a:p>
                  </a:txBody>
                  <a:tcPr marL="95250" marR="95250" marT="76200" marB="76200" anchor="ctr"/>
                </a:tc>
                <a:extLst>
                  <a:ext uri="{0D108BD9-81ED-4DB2-BD59-A6C34878D82A}">
                    <a16:rowId xmlns:a16="http://schemas.microsoft.com/office/drawing/2014/main" val="2328324961"/>
                  </a:ext>
                </a:extLst>
              </a:tr>
              <a:tr h="370840">
                <a:tc>
                  <a:txBody>
                    <a:bodyPr/>
                    <a:lstStyle/>
                    <a:p>
                      <a:pPr algn="ctr"/>
                      <a:r>
                        <a:rPr lang="en-IN" sz="1200" dirty="0">
                          <a:effectLst/>
                        </a:rPr>
                        <a:t>→</a:t>
                      </a:r>
                      <a:r>
                        <a:rPr lang="en-IN" sz="1200" b="1" dirty="0">
                          <a:effectLst/>
                        </a:rPr>
                        <a:t>q0</a:t>
                      </a:r>
                      <a:endParaRPr lang="en-IN" dirty="0">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a:t>
                      </a:r>
                    </a:p>
                  </a:txBody>
                  <a:tcPr marL="95250" marR="95250" marT="76200" marB="76200" anchor="ctr"/>
                </a:tc>
                <a:extLst>
                  <a:ext uri="{0D108BD9-81ED-4DB2-BD59-A6C34878D82A}">
                    <a16:rowId xmlns:a16="http://schemas.microsoft.com/office/drawing/2014/main" val="1803566183"/>
                  </a:ext>
                </a:extLst>
              </a:tr>
            </a:tbl>
          </a:graphicData>
        </a:graphic>
      </p:graphicFrame>
      <p:graphicFrame>
        <p:nvGraphicFramePr>
          <p:cNvPr id="6" name="Table 6">
            <a:extLst>
              <a:ext uri="{FF2B5EF4-FFF2-40B4-BE49-F238E27FC236}">
                <a16:creationId xmlns:a16="http://schemas.microsoft.com/office/drawing/2014/main" id="{E2384C1F-61D1-40C5-9C70-6AD98272C73C}"/>
              </a:ext>
            </a:extLst>
          </p:cNvPr>
          <p:cNvGraphicFramePr>
            <a:graphicFrameLocks noGrp="1"/>
          </p:cNvGraphicFramePr>
          <p:nvPr>
            <p:extLst>
              <p:ext uri="{D42A27DB-BD31-4B8C-83A1-F6EECF244321}">
                <p14:modId xmlns:p14="http://schemas.microsoft.com/office/powerpoint/2010/main" val="3073907968"/>
              </p:ext>
            </p:extLst>
          </p:nvPr>
        </p:nvGraphicFramePr>
        <p:xfrm>
          <a:off x="1268601" y="4972885"/>
          <a:ext cx="8127999" cy="1224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82136376"/>
                    </a:ext>
                  </a:extLst>
                </a:gridCol>
                <a:gridCol w="2709333">
                  <a:extLst>
                    <a:ext uri="{9D8B030D-6E8A-4147-A177-3AD203B41FA5}">
                      <a16:colId xmlns:a16="http://schemas.microsoft.com/office/drawing/2014/main" val="2102322476"/>
                    </a:ext>
                  </a:extLst>
                </a:gridCol>
                <a:gridCol w="2709333">
                  <a:extLst>
                    <a:ext uri="{9D8B030D-6E8A-4147-A177-3AD203B41FA5}">
                      <a16:colId xmlns:a16="http://schemas.microsoft.com/office/drawing/2014/main" val="3355209280"/>
                    </a:ext>
                  </a:extLst>
                </a:gridCol>
              </a:tblGrid>
              <a:tr h="370840">
                <a:tc>
                  <a:txBody>
                    <a:bodyPr/>
                    <a:lstStyle/>
                    <a:p>
                      <a:pPr algn="ctr"/>
                      <a:r>
                        <a:rPr lang="en-IN" sz="1200" b="1" dirty="0">
                          <a:effectLst/>
                        </a:rPr>
                        <a:t>State / Alphabet</a:t>
                      </a:r>
                      <a:endParaRPr lang="en-IN" dirty="0">
                        <a:effectLst/>
                      </a:endParaRPr>
                    </a:p>
                  </a:txBody>
                  <a:tcPr marL="95250" marR="95250" marT="76200" marB="76200" anchor="ctr"/>
                </a:tc>
                <a:tc>
                  <a:txBody>
                    <a:bodyPr/>
                    <a:lstStyle/>
                    <a:p>
                      <a:pPr algn="ctr"/>
                      <a:r>
                        <a:rPr lang="en-IN" sz="1200" b="1">
                          <a:effectLst/>
                        </a:rPr>
                        <a:t>a</a:t>
                      </a:r>
                      <a:endParaRPr lang="en-IN">
                        <a:effectLst/>
                      </a:endParaRPr>
                    </a:p>
                  </a:txBody>
                  <a:tcPr marL="95250" marR="95250" marT="76200" marB="76200" anchor="ctr"/>
                </a:tc>
                <a:tc>
                  <a:txBody>
                    <a:bodyPr/>
                    <a:lstStyle/>
                    <a:p>
                      <a:pPr algn="ctr"/>
                      <a:r>
                        <a:rPr lang="en-IN" sz="1200" b="1">
                          <a:effectLst/>
                        </a:rPr>
                        <a:t>b</a:t>
                      </a:r>
                      <a:endParaRPr lang="en-IN">
                        <a:effectLst/>
                      </a:endParaRPr>
                    </a:p>
                  </a:txBody>
                  <a:tcPr marL="95250" marR="95250" marT="76200" marB="76200" anchor="ctr"/>
                </a:tc>
                <a:extLst>
                  <a:ext uri="{0D108BD9-81ED-4DB2-BD59-A6C34878D82A}">
                    <a16:rowId xmlns:a16="http://schemas.microsoft.com/office/drawing/2014/main" val="1609025784"/>
                  </a:ext>
                </a:extLst>
              </a:tr>
              <a:tr h="370840">
                <a:tc>
                  <a:txBody>
                    <a:bodyPr/>
                    <a:lstStyle/>
                    <a:p>
                      <a:pPr algn="ctr"/>
                      <a:r>
                        <a:rPr lang="en-IN" sz="1200">
                          <a:effectLst/>
                        </a:rPr>
                        <a:t>→</a:t>
                      </a:r>
                      <a:r>
                        <a:rPr lang="en-IN" sz="1200" b="1">
                          <a:effectLst/>
                        </a:rPr>
                        <a:t>q0</a:t>
                      </a:r>
                      <a:endParaRPr lang="en-IN">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a:effectLst/>
                        </a:rPr>
                        <a:t>{q0, q1}</a:t>
                      </a:r>
                    </a:p>
                  </a:txBody>
                  <a:tcPr marL="95250" marR="95250" marT="76200" marB="76200" anchor="ctr"/>
                </a:tc>
                <a:extLst>
                  <a:ext uri="{0D108BD9-81ED-4DB2-BD59-A6C34878D82A}">
                    <a16:rowId xmlns:a16="http://schemas.microsoft.com/office/drawing/2014/main" val="3779556014"/>
                  </a:ext>
                </a:extLst>
              </a:tr>
              <a:tr h="370840">
                <a:tc>
                  <a:txBody>
                    <a:bodyPr/>
                    <a:lstStyle/>
                    <a:p>
                      <a:pPr algn="ctr"/>
                      <a:r>
                        <a:rPr lang="en-IN" sz="1200" b="1">
                          <a:effectLst/>
                        </a:rPr>
                        <a:t>{q0, q1}</a:t>
                      </a:r>
                      <a:endParaRPr lang="en-IN">
                        <a:effectLst/>
                      </a:endParaRPr>
                    </a:p>
                  </a:txBody>
                  <a:tcPr marL="95250" marR="95250" marT="76200" marB="76200" anchor="ctr"/>
                </a:tc>
                <a:tc>
                  <a:txBody>
                    <a:bodyPr/>
                    <a:lstStyle/>
                    <a:p>
                      <a:pPr algn="ctr"/>
                      <a:r>
                        <a:rPr lang="en-IN">
                          <a:effectLst/>
                        </a:rPr>
                        <a:t>q0</a:t>
                      </a:r>
                    </a:p>
                  </a:txBody>
                  <a:tcPr marL="95250" marR="95250" marT="76200" marB="76200" anchor="ctr"/>
                </a:tc>
                <a:tc>
                  <a:txBody>
                    <a:bodyPr/>
                    <a:lstStyle/>
                    <a:p>
                      <a:pPr algn="ctr"/>
                      <a:r>
                        <a:rPr lang="en-IN" dirty="0">
                          <a:effectLst/>
                        </a:rPr>
                        <a:t>{q0, q1, q2}</a:t>
                      </a:r>
                    </a:p>
                  </a:txBody>
                  <a:tcPr marL="95250" marR="95250" marT="76200" marB="76200" anchor="ctr"/>
                </a:tc>
                <a:extLst>
                  <a:ext uri="{0D108BD9-81ED-4DB2-BD59-A6C34878D82A}">
                    <a16:rowId xmlns:a16="http://schemas.microsoft.com/office/drawing/2014/main" val="206405991"/>
                  </a:ext>
                </a:extLst>
              </a:tr>
            </a:tbl>
          </a:graphicData>
        </a:graphic>
      </p:graphicFrame>
      <p:sp>
        <p:nvSpPr>
          <p:cNvPr id="2" name="Slide Number Placeholder 1">
            <a:extLst>
              <a:ext uri="{FF2B5EF4-FFF2-40B4-BE49-F238E27FC236}">
                <a16:creationId xmlns:a16="http://schemas.microsoft.com/office/drawing/2014/main" id="{43D75CC6-FC13-49E1-BC10-0F44DB86CA29}"/>
              </a:ext>
            </a:extLst>
          </p:cNvPr>
          <p:cNvSpPr>
            <a:spLocks noGrp="1"/>
          </p:cNvSpPr>
          <p:nvPr>
            <p:ph type="sldNum" sz="quarter" idx="12"/>
          </p:nvPr>
        </p:nvSpPr>
        <p:spPr/>
        <p:txBody>
          <a:bodyPr/>
          <a:lstStyle/>
          <a:p>
            <a:fld id="{E45452A1-3A34-4550-90B1-0E55F9FDB3FB}" type="slidenum">
              <a:rPr lang="en-IN" smtClean="0"/>
              <a:t>9</a:t>
            </a:fld>
            <a:endParaRPr lang="en-IN"/>
          </a:p>
        </p:txBody>
      </p:sp>
    </p:spTree>
    <p:extLst>
      <p:ext uri="{BB962C8B-B14F-4D97-AF65-F5344CB8AC3E}">
        <p14:creationId xmlns:p14="http://schemas.microsoft.com/office/powerpoint/2010/main" val="184986403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300"/>
                                        <p:tgtEl>
                                          <p:spTgt spid="3">
                                            <p:txEl>
                                              <p:pRg st="0" end="0"/>
                                            </p:txEl>
                                          </p:spTgt>
                                        </p:tgtEl>
                                      </p:cBhvr>
                                    </p:animEffect>
                                    <p:anim calcmode="lin" valueType="num">
                                      <p:cBhvr>
                                        <p:cTn id="8" dur="13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13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anim calcmode="lin" valueType="num">
                                      <p:cBhvr>
                                        <p:cTn id="22"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2000"/>
                                        <p:tgtEl>
                                          <p:spTgt spid="3">
                                            <p:txEl>
                                              <p:pRg st="3" end="3"/>
                                            </p:txEl>
                                          </p:spTgt>
                                        </p:tgtEl>
                                      </p:cBhvr>
                                    </p:animEffect>
                                    <p:anim calcmode="lin" valueType="num">
                                      <p:cBhvr>
                                        <p:cTn id="29"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30" dur="2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2000"/>
                                        <p:tgtEl>
                                          <p:spTgt spid="3">
                                            <p:txEl>
                                              <p:pRg st="4" end="4"/>
                                            </p:txEl>
                                          </p:spTgt>
                                        </p:tgtEl>
                                      </p:cBhvr>
                                    </p:animEffect>
                                    <p:anim calcmode="lin" valueType="num">
                                      <p:cBhvr>
                                        <p:cTn id="36"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7"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anim calcmode="lin" valueType="num">
                                      <p:cBhvr>
                                        <p:cTn id="43" dur="2000" fill="hold"/>
                                        <p:tgtEl>
                                          <p:spTgt spid="3">
                                            <p:txEl>
                                              <p:pRg st="7" end="7"/>
                                            </p:txEl>
                                          </p:spTgt>
                                        </p:tgtEl>
                                        <p:attrNameLst>
                                          <p:attrName>ppt_w</p:attrName>
                                        </p:attrNameLst>
                                      </p:cBhvr>
                                      <p:tavLst>
                                        <p:tav tm="0" fmla="#ppt_w*sin(2.5*pi*$)">
                                          <p:val>
                                            <p:fltVal val="0"/>
                                          </p:val>
                                        </p:tav>
                                        <p:tav tm="100000">
                                          <p:val>
                                            <p:fltVal val="1"/>
                                          </p:val>
                                        </p:tav>
                                      </p:tavLst>
                                    </p:anim>
                                    <p:anim calcmode="lin" valueType="num">
                                      <p:cBhvr>
                                        <p:cTn id="44" dur="2000" fill="hold"/>
                                        <p:tgtEl>
                                          <p:spTgt spid="3">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2000"/>
                                        <p:tgtEl>
                                          <p:spTgt spid="3">
                                            <p:txEl>
                                              <p:pRg st="8" end="8"/>
                                            </p:txEl>
                                          </p:spTgt>
                                        </p:tgtEl>
                                      </p:cBhvr>
                                    </p:animEffect>
                                    <p:anim calcmode="lin" valueType="num">
                                      <p:cBhvr>
                                        <p:cTn id="50" dur="2000" fill="hold"/>
                                        <p:tgtEl>
                                          <p:spTgt spid="3">
                                            <p:txEl>
                                              <p:pRg st="8" end="8"/>
                                            </p:txEl>
                                          </p:spTgt>
                                        </p:tgtEl>
                                        <p:attrNameLst>
                                          <p:attrName>ppt_w</p:attrName>
                                        </p:attrNameLst>
                                      </p:cBhvr>
                                      <p:tavLst>
                                        <p:tav tm="0" fmla="#ppt_w*sin(2.5*pi*$)">
                                          <p:val>
                                            <p:fltVal val="0"/>
                                          </p:val>
                                        </p:tav>
                                        <p:tav tm="100000">
                                          <p:val>
                                            <p:fltVal val="1"/>
                                          </p:val>
                                        </p:tav>
                                      </p:tavLst>
                                    </p:anim>
                                    <p:anim calcmode="lin" valueType="num">
                                      <p:cBhvr>
                                        <p:cTn id="51" dur="2000" fill="hold"/>
                                        <p:tgtEl>
                                          <p:spTgt spid="3">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2000"/>
                                        <p:tgtEl>
                                          <p:spTgt spid="3">
                                            <p:txEl>
                                              <p:pRg st="9" end="9"/>
                                            </p:txEl>
                                          </p:spTgt>
                                        </p:tgtEl>
                                      </p:cBhvr>
                                    </p:animEffect>
                                    <p:anim calcmode="lin" valueType="num">
                                      <p:cBhvr>
                                        <p:cTn id="57" dur="2000" fill="hold"/>
                                        <p:tgtEl>
                                          <p:spTgt spid="3">
                                            <p:txEl>
                                              <p:pRg st="9" end="9"/>
                                            </p:txEl>
                                          </p:spTgt>
                                        </p:tgtEl>
                                        <p:attrNameLst>
                                          <p:attrName>ppt_w</p:attrName>
                                        </p:attrNameLst>
                                      </p:cBhvr>
                                      <p:tavLst>
                                        <p:tav tm="0" fmla="#ppt_w*sin(2.5*pi*$)">
                                          <p:val>
                                            <p:fltVal val="0"/>
                                          </p:val>
                                        </p:tav>
                                        <p:tav tm="100000">
                                          <p:val>
                                            <p:fltVal val="1"/>
                                          </p:val>
                                        </p:tav>
                                      </p:tavLst>
                                    </p:anim>
                                    <p:anim calcmode="lin" valueType="num">
                                      <p:cBhvr>
                                        <p:cTn id="58" dur="2000" fill="hold"/>
                                        <p:tgtEl>
                                          <p:spTgt spid="3">
                                            <p:txEl>
                                              <p:pRg st="9" end="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0</TotalTime>
  <Words>1098</Words>
  <Application>Microsoft Office PowerPoint</Application>
  <PresentationFormat>Widescreen</PresentationFormat>
  <Paragraphs>147</Paragraphs>
  <Slides>12</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vt:i4>
      </vt:variant>
    </vt:vector>
  </HeadingPairs>
  <TitlesOfParts>
    <vt:vector size="27" baseType="lpstr">
      <vt:lpstr>-apple-system</vt:lpstr>
      <vt:lpstr>Arial</vt:lpstr>
      <vt:lpstr>Arial Black</vt:lpstr>
      <vt:lpstr>Arimo</vt:lpstr>
      <vt:lpstr>Bahnschrift Condensed</vt:lpstr>
      <vt:lpstr>Baskerville Old Face</vt:lpstr>
      <vt:lpstr>Calibri</vt:lpstr>
      <vt:lpstr>Century Gothic</vt:lpstr>
      <vt:lpstr>Edwardian Script ITC</vt:lpstr>
      <vt:lpstr>roboto condensed</vt:lpstr>
      <vt:lpstr>Segoe UI</vt:lpstr>
      <vt:lpstr>Symbol</vt:lpstr>
      <vt:lpstr>Wingdings</vt:lpstr>
      <vt:lpstr>Wingdings 3</vt:lpstr>
      <vt:lpstr>Ion</vt:lpstr>
      <vt:lpstr>NFA TO DFA Converter Using React</vt:lpstr>
      <vt:lpstr>About the Project </vt:lpstr>
      <vt:lpstr>PowerPoint Presentation</vt:lpstr>
      <vt:lpstr> </vt:lpstr>
      <vt:lpstr>What is NFA and DFA? </vt:lpstr>
      <vt:lpstr>PowerPoint Presentation</vt:lpstr>
      <vt:lpstr> Conversion from NFA to DFA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Automata Theory and logic: NFA TO DFA Converter Using React</dc:title>
  <dc:creator>Akshad Thole</dc:creator>
  <cp:lastModifiedBy>ANURAG GHOSH</cp:lastModifiedBy>
  <cp:revision>13</cp:revision>
  <dcterms:created xsi:type="dcterms:W3CDTF">2021-11-26T07:02:20Z</dcterms:created>
  <dcterms:modified xsi:type="dcterms:W3CDTF">2021-12-11T18:01:51Z</dcterms:modified>
</cp:coreProperties>
</file>